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8" r:id="rId3"/>
    <p:sldId id="274" r:id="rId4"/>
    <p:sldId id="291" r:id="rId5"/>
    <p:sldId id="292" r:id="rId6"/>
    <p:sldId id="293" r:id="rId7"/>
    <p:sldId id="275" r:id="rId8"/>
    <p:sldId id="295" r:id="rId9"/>
    <p:sldId id="294" r:id="rId10"/>
    <p:sldId id="297" r:id="rId11"/>
    <p:sldId id="296" r:id="rId12"/>
    <p:sldId id="298" r:id="rId13"/>
    <p:sldId id="299" r:id="rId14"/>
    <p:sldId id="300" r:id="rId15"/>
    <p:sldId id="303" r:id="rId16"/>
    <p:sldId id="268" r:id="rId17"/>
  </p:sldIdLst>
  <p:sldSz cx="12192000" cy="6858000"/>
  <p:notesSz cx="6858000" cy="9144000"/>
  <p:defaultText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p:restoredTop sz="79320"/>
  </p:normalViewPr>
  <p:slideViewPr>
    <p:cSldViewPr snapToGrid="0">
      <p:cViewPr varScale="1">
        <p:scale>
          <a:sx n="100" d="100"/>
          <a:sy n="100" d="100"/>
        </p:scale>
        <p:origin x="157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7B2A0C-1EC2-7346-B592-D8E2365F94C9}" type="datetimeFigureOut">
              <a:rPr lang="en-FI" smtClean="0"/>
              <a:t>21.3.2023</a:t>
            </a:fld>
            <a:endParaRPr lang="en-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968E67-BD19-5D4D-A2DA-74474D3642EA}" type="slidenum">
              <a:rPr lang="en-FI" smtClean="0"/>
              <a:t>‹#›</a:t>
            </a:fld>
            <a:endParaRPr lang="en-FI"/>
          </a:p>
        </p:txBody>
      </p:sp>
    </p:spTree>
    <p:extLst>
      <p:ext uri="{BB962C8B-B14F-4D97-AF65-F5344CB8AC3E}">
        <p14:creationId xmlns:p14="http://schemas.microsoft.com/office/powerpoint/2010/main" val="39449928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1</a:t>
            </a:fld>
            <a:endParaRPr lang="en-FI"/>
          </a:p>
        </p:txBody>
      </p:sp>
    </p:spTree>
    <p:extLst>
      <p:ext uri="{BB962C8B-B14F-4D97-AF65-F5344CB8AC3E}">
        <p14:creationId xmlns:p14="http://schemas.microsoft.com/office/powerpoint/2010/main" val="15729389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10</a:t>
            </a:fld>
            <a:endParaRPr lang="en-FI"/>
          </a:p>
        </p:txBody>
      </p:sp>
    </p:spTree>
    <p:extLst>
      <p:ext uri="{BB962C8B-B14F-4D97-AF65-F5344CB8AC3E}">
        <p14:creationId xmlns:p14="http://schemas.microsoft.com/office/powerpoint/2010/main" val="2816709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11</a:t>
            </a:fld>
            <a:endParaRPr lang="en-FI"/>
          </a:p>
        </p:txBody>
      </p:sp>
    </p:spTree>
    <p:extLst>
      <p:ext uri="{BB962C8B-B14F-4D97-AF65-F5344CB8AC3E}">
        <p14:creationId xmlns:p14="http://schemas.microsoft.com/office/powerpoint/2010/main" val="41845766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FI" dirty="0"/>
              <a:t>110</a:t>
            </a:r>
          </a:p>
          <a:p>
            <a:pPr marL="228600" indent="-228600">
              <a:buAutoNum type="arabicPeriod"/>
            </a:pPr>
            <a:r>
              <a:rPr lang="en-FI" dirty="0"/>
              <a:t>60</a:t>
            </a:r>
          </a:p>
        </p:txBody>
      </p:sp>
      <p:sp>
        <p:nvSpPr>
          <p:cNvPr id="4" name="Slide Number Placeholder 3"/>
          <p:cNvSpPr>
            <a:spLocks noGrp="1"/>
          </p:cNvSpPr>
          <p:nvPr>
            <p:ph type="sldNum" sz="quarter" idx="5"/>
          </p:nvPr>
        </p:nvSpPr>
        <p:spPr/>
        <p:txBody>
          <a:bodyPr/>
          <a:lstStyle/>
          <a:p>
            <a:fld id="{E9968E67-BD19-5D4D-A2DA-74474D3642EA}" type="slidenum">
              <a:rPr lang="en-FI" smtClean="0"/>
              <a:t>12</a:t>
            </a:fld>
            <a:endParaRPr lang="en-FI"/>
          </a:p>
        </p:txBody>
      </p:sp>
    </p:spTree>
    <p:extLst>
      <p:ext uri="{BB962C8B-B14F-4D97-AF65-F5344CB8AC3E}">
        <p14:creationId xmlns:p14="http://schemas.microsoft.com/office/powerpoint/2010/main" val="376160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13</a:t>
            </a:fld>
            <a:endParaRPr lang="en-FI"/>
          </a:p>
        </p:txBody>
      </p:sp>
    </p:spTree>
    <p:extLst>
      <p:ext uri="{BB962C8B-B14F-4D97-AF65-F5344CB8AC3E}">
        <p14:creationId xmlns:p14="http://schemas.microsoft.com/office/powerpoint/2010/main" val="35088259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FI" dirty="0"/>
              <a:t>Heap: </a:t>
            </a:r>
            <a:r>
              <a:rPr lang="en-GB" b="0" i="0" u="none" strike="noStrike" dirty="0">
                <a:solidFill>
                  <a:srgbClr val="000000"/>
                </a:solidFill>
                <a:effectLst/>
                <a:latin typeface="ForoSans-Light"/>
              </a:rPr>
              <a:t>When an object is created, it is always created in Heap and has global access. That means all objects can be referenced from anywhere in the application.</a:t>
            </a:r>
          </a:p>
          <a:p>
            <a:pPr marL="228600" indent="-228600">
              <a:buAutoNum type="arabicPeriod"/>
            </a:pPr>
            <a:r>
              <a:rPr lang="en-GB" b="0" i="0" u="none" strike="noStrike" dirty="0">
                <a:solidFill>
                  <a:srgbClr val="000000"/>
                </a:solidFill>
                <a:effectLst/>
                <a:latin typeface="ForoSans-Light"/>
              </a:rPr>
              <a:t>Stack: This is the temporary memory where variable values are stored when their methods are invoked. After the method is finished, the memory containing those values is cleared to make room for new methods.</a:t>
            </a:r>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14</a:t>
            </a:fld>
            <a:endParaRPr lang="en-FI"/>
          </a:p>
        </p:txBody>
      </p:sp>
    </p:spTree>
    <p:extLst>
      <p:ext uri="{BB962C8B-B14F-4D97-AF65-F5344CB8AC3E}">
        <p14:creationId xmlns:p14="http://schemas.microsoft.com/office/powerpoint/2010/main" val="18081003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FI" dirty="0"/>
              <a:t>Format() is a standard libaray method defined on String.</a:t>
            </a:r>
          </a:p>
          <a:p>
            <a:pPr marL="228600" indent="-228600">
              <a:buAutoNum type="arabicPeriod"/>
            </a:pPr>
            <a:r>
              <a:rPr lang="en-GB" b="0" i="0" u="none" strike="noStrike" dirty="0">
                <a:solidFill>
                  <a:srgbClr val="555555"/>
                </a:solidFill>
                <a:effectLst/>
                <a:latin typeface="-apple-system"/>
              </a:rPr>
              <a:t>This method is </a:t>
            </a:r>
            <a:r>
              <a:rPr lang="en-GB" b="1" i="0" u="none" strike="noStrike" dirty="0">
                <a:solidFill>
                  <a:srgbClr val="555555"/>
                </a:solidFill>
                <a:effectLst/>
                <a:latin typeface="-apple-system"/>
              </a:rPr>
              <a:t>declared private</a:t>
            </a:r>
            <a:r>
              <a:rPr lang="en-GB" b="0" i="0" u="none" strike="noStrike" dirty="0">
                <a:solidFill>
                  <a:srgbClr val="555555"/>
                </a:solidFill>
                <a:effectLst/>
                <a:latin typeface="-apple-system"/>
              </a:rPr>
              <a:t>, which means that </a:t>
            </a:r>
            <a:r>
              <a:rPr lang="en-GB" b="1" i="0" u="none" strike="noStrike" dirty="0">
                <a:solidFill>
                  <a:srgbClr val="555555"/>
                </a:solidFill>
                <a:effectLst/>
                <a:latin typeface="-apple-system"/>
              </a:rPr>
              <a:t>it cannot be called from any code outside of the </a:t>
            </a:r>
            <a:r>
              <a:rPr lang="en-GB" b="1" i="0" u="none" strike="noStrike" dirty="0" err="1">
                <a:solidFill>
                  <a:srgbClr val="555555"/>
                </a:solidFill>
                <a:effectLst/>
                <a:latin typeface="-apple-system"/>
              </a:rPr>
              <a:t>MyModule</a:t>
            </a:r>
            <a:r>
              <a:rPr lang="en-GB" b="1" i="0" u="none" strike="noStrike" dirty="0">
                <a:solidFill>
                  <a:srgbClr val="555555"/>
                </a:solidFill>
                <a:effectLst/>
                <a:latin typeface="-apple-system"/>
              </a:rPr>
              <a:t> object. </a:t>
            </a:r>
            <a:r>
              <a:rPr lang="en-GB" b="0" i="0" u="none" strike="noStrike" dirty="0">
                <a:solidFill>
                  <a:srgbClr val="555555"/>
                </a:solidFill>
                <a:effectLst/>
                <a:latin typeface="-apple-system"/>
              </a:rPr>
              <a:t>This function takes an Int and returns a String, but note that the return type is not declared.</a:t>
            </a:r>
          </a:p>
          <a:p>
            <a:pPr marL="228600" indent="-228600">
              <a:buAutoNum type="arabicPeriod"/>
            </a:pPr>
            <a:r>
              <a:rPr lang="en-GB" b="1" i="0" u="none" strike="noStrike" dirty="0">
                <a:solidFill>
                  <a:srgbClr val="555555"/>
                </a:solidFill>
                <a:effectLst/>
                <a:latin typeface="-apple-system"/>
              </a:rPr>
              <a:t>Output:</a:t>
            </a:r>
            <a:r>
              <a:rPr lang="en-GB" b="0" i="0" u="none" strike="noStrike" dirty="0">
                <a:solidFill>
                  <a:srgbClr val="555555"/>
                </a:solidFill>
                <a:effectLst/>
                <a:latin typeface="-apple-system"/>
              </a:rPr>
              <a:t> The absolute value of -42 is 42.</a:t>
            </a:r>
            <a:endParaRPr lang="en-FI" dirty="0"/>
          </a:p>
          <a:p>
            <a:pPr marL="228600" indent="-228600">
              <a:buAutoNum type="arabicPeriod"/>
            </a:pPr>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15</a:t>
            </a:fld>
            <a:endParaRPr lang="en-FI"/>
          </a:p>
        </p:txBody>
      </p:sp>
    </p:spTree>
    <p:extLst>
      <p:ext uri="{BB962C8B-B14F-4D97-AF65-F5344CB8AC3E}">
        <p14:creationId xmlns:p14="http://schemas.microsoft.com/office/powerpoint/2010/main" val="2099226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GB" b="0" i="0" u="none" strike="noStrike" dirty="0">
                <a:solidFill>
                  <a:srgbClr val="202124"/>
                </a:solidFill>
                <a:effectLst/>
                <a:latin typeface="Google Sans"/>
              </a:rPr>
              <a:t>A </a:t>
            </a:r>
            <a:r>
              <a:rPr lang="en-GB" b="1" i="0" u="none" strike="noStrike" dirty="0">
                <a:solidFill>
                  <a:srgbClr val="202124"/>
                </a:solidFill>
                <a:effectLst/>
                <a:latin typeface="Google Sans"/>
              </a:rPr>
              <a:t>function literal </a:t>
            </a:r>
            <a:r>
              <a:rPr lang="en-GB" b="0" i="0" u="none" strike="noStrike" dirty="0">
                <a:solidFill>
                  <a:srgbClr val="202124"/>
                </a:solidFill>
                <a:effectLst/>
                <a:latin typeface="Google Sans"/>
              </a:rPr>
              <a:t>is </a:t>
            </a:r>
            <a:r>
              <a:rPr lang="en-GB" b="1" i="0" u="none" strike="noStrike" dirty="0">
                <a:solidFill>
                  <a:srgbClr val="040C28"/>
                </a:solidFill>
                <a:effectLst/>
                <a:latin typeface="Google Sans"/>
              </a:rPr>
              <a:t>an alternate syntax for defining a function (anonymous functions)</a:t>
            </a:r>
            <a:r>
              <a:rPr lang="en-GB" b="0" i="0" u="none" strike="noStrike" dirty="0">
                <a:solidFill>
                  <a:srgbClr val="202124"/>
                </a:solidFill>
                <a:effectLst/>
                <a:latin typeface="Google Sans"/>
              </a:rPr>
              <a:t>. It's useful when you want to pass a function as an argument to a method (especially a higher-order one like a fold or a filter operation) but you don't want to define a separate function.</a:t>
            </a:r>
            <a:endParaRPr lang="en-FI" dirty="0"/>
          </a:p>
          <a:p>
            <a:pPr marL="228600" indent="-228600">
              <a:buAutoNum type="arabicPeriod"/>
            </a:pPr>
            <a:endParaRPr lang="en-FI" dirty="0"/>
          </a:p>
          <a:p>
            <a:pPr marL="228600" indent="-228600">
              <a:buAutoNum type="arabicPeriod"/>
            </a:pPr>
            <a:endParaRPr lang="en-FI" dirty="0"/>
          </a:p>
          <a:p>
            <a:pPr marL="228600" indent="-228600">
              <a:buAutoNum type="arabicPeriod"/>
            </a:pPr>
            <a:endParaRPr lang="en-FI" dirty="0"/>
          </a:p>
          <a:p>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2</a:t>
            </a:fld>
            <a:endParaRPr lang="en-FI"/>
          </a:p>
        </p:txBody>
      </p:sp>
    </p:spTree>
    <p:extLst>
      <p:ext uri="{BB962C8B-B14F-4D97-AF65-F5344CB8AC3E}">
        <p14:creationId xmlns:p14="http://schemas.microsoft.com/office/powerpoint/2010/main" val="224485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FI" dirty="0"/>
              <a:t>Scala is smart enough to know the return type. </a:t>
            </a:r>
            <a:r>
              <a:rPr lang="en-GB" dirty="0"/>
              <a:t>B</a:t>
            </a:r>
            <a:r>
              <a:rPr lang="en-FI" dirty="0"/>
              <a:t>ut for good coding practices, one shou</a:t>
            </a:r>
            <a:r>
              <a:rPr lang="en-GB" dirty="0" err="1"/>
              <a:t>ld</a:t>
            </a:r>
            <a:r>
              <a:rPr lang="en-FI" dirty="0"/>
              <a:t> explicitly mention it.</a:t>
            </a:r>
          </a:p>
          <a:p>
            <a:pPr marL="228600" indent="-228600">
              <a:buAutoNum type="arabicPeriod"/>
            </a:pPr>
            <a:endParaRPr lang="en-FI" dirty="0"/>
          </a:p>
          <a:p>
            <a:pPr marL="228600" indent="-228600">
              <a:buAutoNum type="arabicPeriod"/>
            </a:pPr>
            <a:endParaRPr lang="en-FI" dirty="0"/>
          </a:p>
          <a:p>
            <a:pPr marL="228600" indent="-228600">
              <a:buAutoNum type="arabicPeriod"/>
            </a:pPr>
            <a:endParaRPr lang="en-FI" dirty="0"/>
          </a:p>
          <a:p>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3</a:t>
            </a:fld>
            <a:endParaRPr lang="en-FI"/>
          </a:p>
        </p:txBody>
      </p:sp>
    </p:spTree>
    <p:extLst>
      <p:ext uri="{BB962C8B-B14F-4D97-AF65-F5344CB8AC3E}">
        <p14:creationId xmlns:p14="http://schemas.microsoft.com/office/powerpoint/2010/main" val="2192254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FI" dirty="0"/>
              <a:t>Scala is smart enough to know the return type. </a:t>
            </a:r>
            <a:r>
              <a:rPr lang="en-GB" dirty="0"/>
              <a:t>B</a:t>
            </a:r>
            <a:r>
              <a:rPr lang="en-FI" dirty="0"/>
              <a:t>ut for good coding practices, one shou</a:t>
            </a:r>
            <a:r>
              <a:rPr lang="en-GB" dirty="0" err="1"/>
              <a:t>ld</a:t>
            </a:r>
            <a:r>
              <a:rPr lang="en-FI" dirty="0"/>
              <a:t> explicitly mention it.</a:t>
            </a:r>
          </a:p>
          <a:p>
            <a:pPr marL="228600" indent="-228600">
              <a:buAutoNum type="arabicPeriod"/>
            </a:pPr>
            <a:endParaRPr lang="en-FI" dirty="0"/>
          </a:p>
          <a:p>
            <a:pPr marL="228600" indent="-228600">
              <a:buAutoNum type="arabicPeriod"/>
            </a:pPr>
            <a:endParaRPr lang="en-FI" dirty="0"/>
          </a:p>
          <a:p>
            <a:pPr marL="228600" indent="-228600">
              <a:buAutoNum type="arabicPeriod"/>
            </a:pPr>
            <a:endParaRPr lang="en-FI" dirty="0"/>
          </a:p>
          <a:p>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4</a:t>
            </a:fld>
            <a:endParaRPr lang="en-FI"/>
          </a:p>
        </p:txBody>
      </p:sp>
    </p:spTree>
    <p:extLst>
      <p:ext uri="{BB962C8B-B14F-4D97-AF65-F5344CB8AC3E}">
        <p14:creationId xmlns:p14="http://schemas.microsoft.com/office/powerpoint/2010/main" val="3145367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FI" dirty="0"/>
              <a:t>Scala is smart enough to know the return type. </a:t>
            </a:r>
            <a:r>
              <a:rPr lang="en-GB" dirty="0"/>
              <a:t>B</a:t>
            </a:r>
            <a:r>
              <a:rPr lang="en-FI" dirty="0"/>
              <a:t>ut for good coding practices, one shou</a:t>
            </a:r>
            <a:r>
              <a:rPr lang="en-GB" dirty="0" err="1"/>
              <a:t>ld</a:t>
            </a:r>
            <a:r>
              <a:rPr lang="en-FI" dirty="0"/>
              <a:t> explicitly mention it.</a:t>
            </a:r>
          </a:p>
          <a:p>
            <a:pPr marL="228600" indent="-228600">
              <a:buAutoNum type="arabicPeriod"/>
            </a:pPr>
            <a:endParaRPr lang="en-FI" dirty="0"/>
          </a:p>
          <a:p>
            <a:pPr marL="228600" indent="-228600">
              <a:buAutoNum type="arabicPeriod"/>
            </a:pPr>
            <a:endParaRPr lang="en-FI" dirty="0"/>
          </a:p>
          <a:p>
            <a:pPr marL="228600" indent="-228600">
              <a:buAutoNum type="arabicPeriod"/>
            </a:pPr>
            <a:endParaRPr lang="en-FI" dirty="0"/>
          </a:p>
          <a:p>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5</a:t>
            </a:fld>
            <a:endParaRPr lang="en-FI"/>
          </a:p>
        </p:txBody>
      </p:sp>
    </p:spTree>
    <p:extLst>
      <p:ext uri="{BB962C8B-B14F-4D97-AF65-F5344CB8AC3E}">
        <p14:creationId xmlns:p14="http://schemas.microsoft.com/office/powerpoint/2010/main" val="3420813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FI" dirty="0"/>
              <a:t>Scala is smart enough to know the return type. </a:t>
            </a:r>
            <a:r>
              <a:rPr lang="en-GB" dirty="0"/>
              <a:t>B</a:t>
            </a:r>
            <a:r>
              <a:rPr lang="en-FI" dirty="0"/>
              <a:t>ut for good coding practices, one shou</a:t>
            </a:r>
            <a:r>
              <a:rPr lang="en-GB" dirty="0" err="1"/>
              <a:t>ld</a:t>
            </a:r>
            <a:r>
              <a:rPr lang="en-FI" dirty="0"/>
              <a:t> explicitly mention it.</a:t>
            </a:r>
          </a:p>
          <a:p>
            <a:pPr marL="228600" indent="-228600">
              <a:buAutoNum type="arabicPeriod"/>
            </a:pPr>
            <a:endParaRPr lang="en-FI" dirty="0"/>
          </a:p>
          <a:p>
            <a:pPr marL="228600" indent="-228600">
              <a:buAutoNum type="arabicPeriod"/>
            </a:pPr>
            <a:endParaRPr lang="en-FI" dirty="0"/>
          </a:p>
          <a:p>
            <a:pPr marL="228600" indent="-228600">
              <a:buAutoNum type="arabicPeriod"/>
            </a:pPr>
            <a:endParaRPr lang="en-FI" dirty="0"/>
          </a:p>
          <a:p>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6</a:t>
            </a:fld>
            <a:endParaRPr lang="en-FI"/>
          </a:p>
        </p:txBody>
      </p:sp>
    </p:spTree>
    <p:extLst>
      <p:ext uri="{BB962C8B-B14F-4D97-AF65-F5344CB8AC3E}">
        <p14:creationId xmlns:p14="http://schemas.microsoft.com/office/powerpoint/2010/main" val="5900269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FI" dirty="0"/>
          </a:p>
          <a:p>
            <a:pPr marL="228600" indent="-228600">
              <a:buAutoNum type="arabicPeriod"/>
            </a:pPr>
            <a:endParaRPr lang="en-FI" dirty="0"/>
          </a:p>
          <a:p>
            <a:pPr marL="228600" indent="-228600">
              <a:buAutoNum type="arabicPeriod"/>
            </a:pPr>
            <a:endParaRPr lang="en-FI" dirty="0"/>
          </a:p>
          <a:p>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7</a:t>
            </a:fld>
            <a:endParaRPr lang="en-FI"/>
          </a:p>
        </p:txBody>
      </p:sp>
    </p:spTree>
    <p:extLst>
      <p:ext uri="{BB962C8B-B14F-4D97-AF65-F5344CB8AC3E}">
        <p14:creationId xmlns:p14="http://schemas.microsoft.com/office/powerpoint/2010/main" val="4179909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FI" dirty="0"/>
          </a:p>
          <a:p>
            <a:pPr marL="228600" indent="-228600">
              <a:buAutoNum type="arabicPeriod"/>
            </a:pPr>
            <a:endParaRPr lang="en-FI" dirty="0"/>
          </a:p>
          <a:p>
            <a:pPr marL="228600" indent="-228600">
              <a:buAutoNum type="arabicPeriod"/>
            </a:pPr>
            <a:endParaRPr lang="en-FI" dirty="0"/>
          </a:p>
          <a:p>
            <a:endParaRPr lang="en-FI" dirty="0"/>
          </a:p>
        </p:txBody>
      </p:sp>
      <p:sp>
        <p:nvSpPr>
          <p:cNvPr id="4" name="Slide Number Placeholder 3"/>
          <p:cNvSpPr>
            <a:spLocks noGrp="1"/>
          </p:cNvSpPr>
          <p:nvPr>
            <p:ph type="sldNum" sz="quarter" idx="5"/>
          </p:nvPr>
        </p:nvSpPr>
        <p:spPr/>
        <p:txBody>
          <a:bodyPr/>
          <a:lstStyle/>
          <a:p>
            <a:fld id="{E9968E67-BD19-5D4D-A2DA-74474D3642EA}" type="slidenum">
              <a:rPr lang="en-FI" smtClean="0"/>
              <a:t>8</a:t>
            </a:fld>
            <a:endParaRPr lang="en-FI"/>
          </a:p>
        </p:txBody>
      </p:sp>
    </p:spTree>
    <p:extLst>
      <p:ext uri="{BB962C8B-B14F-4D97-AF65-F5344CB8AC3E}">
        <p14:creationId xmlns:p14="http://schemas.microsoft.com/office/powerpoint/2010/main" val="691724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GB" dirty="0"/>
              <a:t>A</a:t>
            </a:r>
            <a:r>
              <a:rPr lang="en-FI" dirty="0"/>
              <a:t>s you can see, we’ve not instantited it first to access its methods or functions like a Class.</a:t>
            </a:r>
          </a:p>
        </p:txBody>
      </p:sp>
      <p:sp>
        <p:nvSpPr>
          <p:cNvPr id="4" name="Slide Number Placeholder 3"/>
          <p:cNvSpPr>
            <a:spLocks noGrp="1"/>
          </p:cNvSpPr>
          <p:nvPr>
            <p:ph type="sldNum" sz="quarter" idx="5"/>
          </p:nvPr>
        </p:nvSpPr>
        <p:spPr/>
        <p:txBody>
          <a:bodyPr/>
          <a:lstStyle/>
          <a:p>
            <a:fld id="{E9968E67-BD19-5D4D-A2DA-74474D3642EA}" type="slidenum">
              <a:rPr lang="en-FI" smtClean="0"/>
              <a:t>9</a:t>
            </a:fld>
            <a:endParaRPr lang="en-FI"/>
          </a:p>
        </p:txBody>
      </p:sp>
    </p:spTree>
    <p:extLst>
      <p:ext uri="{BB962C8B-B14F-4D97-AF65-F5344CB8AC3E}">
        <p14:creationId xmlns:p14="http://schemas.microsoft.com/office/powerpoint/2010/main" val="15841730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597A3-F7E6-5A67-98BD-57A02E0263C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FI"/>
          </a:p>
        </p:txBody>
      </p:sp>
      <p:sp>
        <p:nvSpPr>
          <p:cNvPr id="3" name="Subtitle 2">
            <a:extLst>
              <a:ext uri="{FF2B5EF4-FFF2-40B4-BE49-F238E27FC236}">
                <a16:creationId xmlns:a16="http://schemas.microsoft.com/office/drawing/2014/main" id="{4DEEFCF7-4D88-543D-A1CA-89D52888B9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FI"/>
          </a:p>
        </p:txBody>
      </p:sp>
      <p:sp>
        <p:nvSpPr>
          <p:cNvPr id="4" name="Date Placeholder 3">
            <a:extLst>
              <a:ext uri="{FF2B5EF4-FFF2-40B4-BE49-F238E27FC236}">
                <a16:creationId xmlns:a16="http://schemas.microsoft.com/office/drawing/2014/main" id="{9297C147-A330-2E87-F970-33038F56B4E0}"/>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5" name="Footer Placeholder 4">
            <a:extLst>
              <a:ext uri="{FF2B5EF4-FFF2-40B4-BE49-F238E27FC236}">
                <a16:creationId xmlns:a16="http://schemas.microsoft.com/office/drawing/2014/main" id="{3F8DEF33-43AE-692A-252D-ECE3C9B193CB}"/>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AD520E05-FD76-AF47-E3A5-503FD3AFE75C}"/>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2248108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32D4B-A0A3-AEA4-FB3E-1EF4D9A19BD5}"/>
              </a:ext>
            </a:extLst>
          </p:cNvPr>
          <p:cNvSpPr>
            <a:spLocks noGrp="1"/>
          </p:cNvSpPr>
          <p:nvPr>
            <p:ph type="title"/>
          </p:nvPr>
        </p:nvSpPr>
        <p:spPr/>
        <p:txBody>
          <a:bodyPr/>
          <a:lstStyle/>
          <a:p>
            <a:r>
              <a:rPr lang="en-GB"/>
              <a:t>Click to edit Master title style</a:t>
            </a:r>
            <a:endParaRPr lang="en-FI"/>
          </a:p>
        </p:txBody>
      </p:sp>
      <p:sp>
        <p:nvSpPr>
          <p:cNvPr id="3" name="Vertical Text Placeholder 2">
            <a:extLst>
              <a:ext uri="{FF2B5EF4-FFF2-40B4-BE49-F238E27FC236}">
                <a16:creationId xmlns:a16="http://schemas.microsoft.com/office/drawing/2014/main" id="{C12CF014-0C64-E92E-A5FD-CAEAB555807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1747AC4D-3BB8-F0CA-9122-58C5C6BF1BB6}"/>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5" name="Footer Placeholder 4">
            <a:extLst>
              <a:ext uri="{FF2B5EF4-FFF2-40B4-BE49-F238E27FC236}">
                <a16:creationId xmlns:a16="http://schemas.microsoft.com/office/drawing/2014/main" id="{18EC9E65-C545-DCBD-3FD9-4A188A984AF2}"/>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28DB49F7-D96B-F6E3-1177-6EDFD417758A}"/>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382707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BBB10F-7DD3-B517-0510-8FA5B1243CB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FI"/>
          </a:p>
        </p:txBody>
      </p:sp>
      <p:sp>
        <p:nvSpPr>
          <p:cNvPr id="3" name="Vertical Text Placeholder 2">
            <a:extLst>
              <a:ext uri="{FF2B5EF4-FFF2-40B4-BE49-F238E27FC236}">
                <a16:creationId xmlns:a16="http://schemas.microsoft.com/office/drawing/2014/main" id="{15B2E35B-B759-D387-5BB4-0302B2C62C7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D9633A98-29F0-FD6F-EB3F-316005A45806}"/>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5" name="Footer Placeholder 4">
            <a:extLst>
              <a:ext uri="{FF2B5EF4-FFF2-40B4-BE49-F238E27FC236}">
                <a16:creationId xmlns:a16="http://schemas.microsoft.com/office/drawing/2014/main" id="{43239F6D-CF8E-F059-0077-331E06795E97}"/>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E1577B5A-606A-C91D-5BD7-A8D06321C23A}"/>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2318940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F7DC1-A217-4D79-CDDE-70053DAF8135}"/>
              </a:ext>
            </a:extLst>
          </p:cNvPr>
          <p:cNvSpPr>
            <a:spLocks noGrp="1"/>
          </p:cNvSpPr>
          <p:nvPr>
            <p:ph type="title"/>
          </p:nvPr>
        </p:nvSpPr>
        <p:spPr/>
        <p:txBody>
          <a:bodyPr/>
          <a:lstStyle/>
          <a:p>
            <a:r>
              <a:rPr lang="en-GB"/>
              <a:t>Click to edit Master title style</a:t>
            </a:r>
            <a:endParaRPr lang="en-FI"/>
          </a:p>
        </p:txBody>
      </p:sp>
      <p:sp>
        <p:nvSpPr>
          <p:cNvPr id="3" name="Content Placeholder 2">
            <a:extLst>
              <a:ext uri="{FF2B5EF4-FFF2-40B4-BE49-F238E27FC236}">
                <a16:creationId xmlns:a16="http://schemas.microsoft.com/office/drawing/2014/main" id="{623485F3-0DD7-017C-0AB6-E222C72B299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B216B898-3AE7-F827-8CB0-70F1286F9116}"/>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5" name="Footer Placeholder 4">
            <a:extLst>
              <a:ext uri="{FF2B5EF4-FFF2-40B4-BE49-F238E27FC236}">
                <a16:creationId xmlns:a16="http://schemas.microsoft.com/office/drawing/2014/main" id="{DE1E5C15-D6A2-ED5E-12C6-50F8B69A6B55}"/>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1F7439C0-A7AD-D878-FF9C-80143F1239B9}"/>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3639239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C4FC1-D0D5-F369-BE9F-1F962048DC0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FI"/>
          </a:p>
        </p:txBody>
      </p:sp>
      <p:sp>
        <p:nvSpPr>
          <p:cNvPr id="3" name="Text Placeholder 2">
            <a:extLst>
              <a:ext uri="{FF2B5EF4-FFF2-40B4-BE49-F238E27FC236}">
                <a16:creationId xmlns:a16="http://schemas.microsoft.com/office/drawing/2014/main" id="{8F65EFB6-B4DB-4231-CF27-3685DA7C63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75B447E-634A-8922-637A-61D95EAB4FB1}"/>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5" name="Footer Placeholder 4">
            <a:extLst>
              <a:ext uri="{FF2B5EF4-FFF2-40B4-BE49-F238E27FC236}">
                <a16:creationId xmlns:a16="http://schemas.microsoft.com/office/drawing/2014/main" id="{12E601E0-E955-64A4-5D11-1C98F233B735}"/>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B3EA662E-9C8E-0F67-23C9-187F2FD9932C}"/>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2934904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585B5-A303-CA86-C224-161DB8CCD9CA}"/>
              </a:ext>
            </a:extLst>
          </p:cNvPr>
          <p:cNvSpPr>
            <a:spLocks noGrp="1"/>
          </p:cNvSpPr>
          <p:nvPr>
            <p:ph type="title"/>
          </p:nvPr>
        </p:nvSpPr>
        <p:spPr/>
        <p:txBody>
          <a:bodyPr/>
          <a:lstStyle/>
          <a:p>
            <a:r>
              <a:rPr lang="en-GB"/>
              <a:t>Click to edit Master title style</a:t>
            </a:r>
            <a:endParaRPr lang="en-FI"/>
          </a:p>
        </p:txBody>
      </p:sp>
      <p:sp>
        <p:nvSpPr>
          <p:cNvPr id="3" name="Content Placeholder 2">
            <a:extLst>
              <a:ext uri="{FF2B5EF4-FFF2-40B4-BE49-F238E27FC236}">
                <a16:creationId xmlns:a16="http://schemas.microsoft.com/office/drawing/2014/main" id="{A9B6A858-FEA1-EE29-09E3-3015A5C52F4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Content Placeholder 3">
            <a:extLst>
              <a:ext uri="{FF2B5EF4-FFF2-40B4-BE49-F238E27FC236}">
                <a16:creationId xmlns:a16="http://schemas.microsoft.com/office/drawing/2014/main" id="{68894C53-BF7A-E631-CA6C-BB069A32E39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5" name="Date Placeholder 4">
            <a:extLst>
              <a:ext uri="{FF2B5EF4-FFF2-40B4-BE49-F238E27FC236}">
                <a16:creationId xmlns:a16="http://schemas.microsoft.com/office/drawing/2014/main" id="{BABCE0F4-6D4F-0675-2BC0-956D04A5836E}"/>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6" name="Footer Placeholder 5">
            <a:extLst>
              <a:ext uri="{FF2B5EF4-FFF2-40B4-BE49-F238E27FC236}">
                <a16:creationId xmlns:a16="http://schemas.microsoft.com/office/drawing/2014/main" id="{DE479A1E-6EEF-8AE0-E4E9-8BAF5E2406B1}"/>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313464C3-234F-B55C-B25D-4877DB24156C}"/>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3221229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160C0-8B3B-2C2E-2FF9-5366223FEB1D}"/>
              </a:ext>
            </a:extLst>
          </p:cNvPr>
          <p:cNvSpPr>
            <a:spLocks noGrp="1"/>
          </p:cNvSpPr>
          <p:nvPr>
            <p:ph type="title"/>
          </p:nvPr>
        </p:nvSpPr>
        <p:spPr>
          <a:xfrm>
            <a:off x="839788" y="365125"/>
            <a:ext cx="10515600" cy="1325563"/>
          </a:xfrm>
        </p:spPr>
        <p:txBody>
          <a:bodyPr/>
          <a:lstStyle/>
          <a:p>
            <a:r>
              <a:rPr lang="en-GB"/>
              <a:t>Click to edit Master title style</a:t>
            </a:r>
            <a:endParaRPr lang="en-FI"/>
          </a:p>
        </p:txBody>
      </p:sp>
      <p:sp>
        <p:nvSpPr>
          <p:cNvPr id="3" name="Text Placeholder 2">
            <a:extLst>
              <a:ext uri="{FF2B5EF4-FFF2-40B4-BE49-F238E27FC236}">
                <a16:creationId xmlns:a16="http://schemas.microsoft.com/office/drawing/2014/main" id="{14617AA8-B665-62AD-669E-4D582A1B9F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F3C5C6A-3379-35BE-5F59-5F814E9F83D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5" name="Text Placeholder 4">
            <a:extLst>
              <a:ext uri="{FF2B5EF4-FFF2-40B4-BE49-F238E27FC236}">
                <a16:creationId xmlns:a16="http://schemas.microsoft.com/office/drawing/2014/main" id="{395178CB-AEFA-84FC-0032-2071827193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E7DC843-16F0-F830-E538-D19C09D5B16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7" name="Date Placeholder 6">
            <a:extLst>
              <a:ext uri="{FF2B5EF4-FFF2-40B4-BE49-F238E27FC236}">
                <a16:creationId xmlns:a16="http://schemas.microsoft.com/office/drawing/2014/main" id="{000EF2FB-6B79-19B4-F9DD-1EA8EC119D6C}"/>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8" name="Footer Placeholder 7">
            <a:extLst>
              <a:ext uri="{FF2B5EF4-FFF2-40B4-BE49-F238E27FC236}">
                <a16:creationId xmlns:a16="http://schemas.microsoft.com/office/drawing/2014/main" id="{DA1CEC7B-D065-E2A7-8AA9-2F47F9089819}"/>
              </a:ext>
            </a:extLst>
          </p:cNvPr>
          <p:cNvSpPr>
            <a:spLocks noGrp="1"/>
          </p:cNvSpPr>
          <p:nvPr>
            <p:ph type="ftr" sz="quarter" idx="11"/>
          </p:nvPr>
        </p:nvSpPr>
        <p:spPr/>
        <p:txBody>
          <a:bodyPr/>
          <a:lstStyle/>
          <a:p>
            <a:endParaRPr lang="en-FI"/>
          </a:p>
        </p:txBody>
      </p:sp>
      <p:sp>
        <p:nvSpPr>
          <p:cNvPr id="9" name="Slide Number Placeholder 8">
            <a:extLst>
              <a:ext uri="{FF2B5EF4-FFF2-40B4-BE49-F238E27FC236}">
                <a16:creationId xmlns:a16="http://schemas.microsoft.com/office/drawing/2014/main" id="{6D470EFF-728A-D470-6DA2-3BABCF9FA919}"/>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3066403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5AC79-E3DD-622E-71A6-F5F74511686C}"/>
              </a:ext>
            </a:extLst>
          </p:cNvPr>
          <p:cNvSpPr>
            <a:spLocks noGrp="1"/>
          </p:cNvSpPr>
          <p:nvPr>
            <p:ph type="title"/>
          </p:nvPr>
        </p:nvSpPr>
        <p:spPr/>
        <p:txBody>
          <a:bodyPr/>
          <a:lstStyle/>
          <a:p>
            <a:r>
              <a:rPr lang="en-GB"/>
              <a:t>Click to edit Master title style</a:t>
            </a:r>
            <a:endParaRPr lang="en-FI"/>
          </a:p>
        </p:txBody>
      </p:sp>
      <p:sp>
        <p:nvSpPr>
          <p:cNvPr id="3" name="Date Placeholder 2">
            <a:extLst>
              <a:ext uri="{FF2B5EF4-FFF2-40B4-BE49-F238E27FC236}">
                <a16:creationId xmlns:a16="http://schemas.microsoft.com/office/drawing/2014/main" id="{8ED01946-1A96-B78E-2B42-74C2030DB378}"/>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4" name="Footer Placeholder 3">
            <a:extLst>
              <a:ext uri="{FF2B5EF4-FFF2-40B4-BE49-F238E27FC236}">
                <a16:creationId xmlns:a16="http://schemas.microsoft.com/office/drawing/2014/main" id="{3EF30BAD-FEEB-2DC3-3872-63FC8F1A6AF7}"/>
              </a:ext>
            </a:extLst>
          </p:cNvPr>
          <p:cNvSpPr>
            <a:spLocks noGrp="1"/>
          </p:cNvSpPr>
          <p:nvPr>
            <p:ph type="ftr" sz="quarter" idx="11"/>
          </p:nvPr>
        </p:nvSpPr>
        <p:spPr/>
        <p:txBody>
          <a:bodyPr/>
          <a:lstStyle/>
          <a:p>
            <a:endParaRPr lang="en-FI"/>
          </a:p>
        </p:txBody>
      </p:sp>
      <p:sp>
        <p:nvSpPr>
          <p:cNvPr id="5" name="Slide Number Placeholder 4">
            <a:extLst>
              <a:ext uri="{FF2B5EF4-FFF2-40B4-BE49-F238E27FC236}">
                <a16:creationId xmlns:a16="http://schemas.microsoft.com/office/drawing/2014/main" id="{BBFB92AC-66BC-A5B3-AA95-D6B1831BF07C}"/>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2730884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9249BA-D296-3765-4688-6541C4074947}"/>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3" name="Footer Placeholder 2">
            <a:extLst>
              <a:ext uri="{FF2B5EF4-FFF2-40B4-BE49-F238E27FC236}">
                <a16:creationId xmlns:a16="http://schemas.microsoft.com/office/drawing/2014/main" id="{63FAFD9D-69CF-F8F4-4C53-14E9CD774263}"/>
              </a:ext>
            </a:extLst>
          </p:cNvPr>
          <p:cNvSpPr>
            <a:spLocks noGrp="1"/>
          </p:cNvSpPr>
          <p:nvPr>
            <p:ph type="ftr" sz="quarter" idx="11"/>
          </p:nvPr>
        </p:nvSpPr>
        <p:spPr/>
        <p:txBody>
          <a:bodyPr/>
          <a:lstStyle/>
          <a:p>
            <a:endParaRPr lang="en-FI"/>
          </a:p>
        </p:txBody>
      </p:sp>
      <p:sp>
        <p:nvSpPr>
          <p:cNvPr id="4" name="Slide Number Placeholder 3">
            <a:extLst>
              <a:ext uri="{FF2B5EF4-FFF2-40B4-BE49-F238E27FC236}">
                <a16:creationId xmlns:a16="http://schemas.microsoft.com/office/drawing/2014/main" id="{6A431623-83B9-64ED-9296-ABCCC706841D}"/>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27429343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2C157-CE2C-1615-AD45-5D93098771B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I"/>
          </a:p>
        </p:txBody>
      </p:sp>
      <p:sp>
        <p:nvSpPr>
          <p:cNvPr id="3" name="Content Placeholder 2">
            <a:extLst>
              <a:ext uri="{FF2B5EF4-FFF2-40B4-BE49-F238E27FC236}">
                <a16:creationId xmlns:a16="http://schemas.microsoft.com/office/drawing/2014/main" id="{2407E814-4BCB-731D-BD4B-044BA91732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Text Placeholder 3">
            <a:extLst>
              <a:ext uri="{FF2B5EF4-FFF2-40B4-BE49-F238E27FC236}">
                <a16:creationId xmlns:a16="http://schemas.microsoft.com/office/drawing/2014/main" id="{3BEDE50B-83F3-2704-FC9F-26CA82A914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86ADDC7-C9F0-5048-A40B-A887384763B5}"/>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6" name="Footer Placeholder 5">
            <a:extLst>
              <a:ext uri="{FF2B5EF4-FFF2-40B4-BE49-F238E27FC236}">
                <a16:creationId xmlns:a16="http://schemas.microsoft.com/office/drawing/2014/main" id="{4E165F2E-6200-3C1E-0EAE-DC94467289B4}"/>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2EE8919D-E873-844F-FA79-EF3497EAF297}"/>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2058978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DB122-972C-4392-6C75-F8CC691CC14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I"/>
          </a:p>
        </p:txBody>
      </p:sp>
      <p:sp>
        <p:nvSpPr>
          <p:cNvPr id="3" name="Picture Placeholder 2">
            <a:extLst>
              <a:ext uri="{FF2B5EF4-FFF2-40B4-BE49-F238E27FC236}">
                <a16:creationId xmlns:a16="http://schemas.microsoft.com/office/drawing/2014/main" id="{3823F832-7E5F-847D-4AF6-CAE9989C58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FI"/>
          </a:p>
        </p:txBody>
      </p:sp>
      <p:sp>
        <p:nvSpPr>
          <p:cNvPr id="4" name="Text Placeholder 3">
            <a:extLst>
              <a:ext uri="{FF2B5EF4-FFF2-40B4-BE49-F238E27FC236}">
                <a16:creationId xmlns:a16="http://schemas.microsoft.com/office/drawing/2014/main" id="{339B2444-CBF0-1377-6653-BC6751E214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6F58C0C-32A2-BAC5-194E-913779332103}"/>
              </a:ext>
            </a:extLst>
          </p:cNvPr>
          <p:cNvSpPr>
            <a:spLocks noGrp="1"/>
          </p:cNvSpPr>
          <p:nvPr>
            <p:ph type="dt" sz="half" idx="10"/>
          </p:nvPr>
        </p:nvSpPr>
        <p:spPr/>
        <p:txBody>
          <a:bodyPr/>
          <a:lstStyle/>
          <a:p>
            <a:fld id="{1579146B-A831-874C-B3FC-2A7CFC27174E}" type="datetimeFigureOut">
              <a:rPr lang="en-FI" smtClean="0"/>
              <a:t>21.3.2023</a:t>
            </a:fld>
            <a:endParaRPr lang="en-FI"/>
          </a:p>
        </p:txBody>
      </p:sp>
      <p:sp>
        <p:nvSpPr>
          <p:cNvPr id="6" name="Footer Placeholder 5">
            <a:extLst>
              <a:ext uri="{FF2B5EF4-FFF2-40B4-BE49-F238E27FC236}">
                <a16:creationId xmlns:a16="http://schemas.microsoft.com/office/drawing/2014/main" id="{EE9863D0-5346-95C9-F6D8-F61FD3594169}"/>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8E75CD60-D63E-07A5-7B5D-19B4D375AAA4}"/>
              </a:ext>
            </a:extLst>
          </p:cNvPr>
          <p:cNvSpPr>
            <a:spLocks noGrp="1"/>
          </p:cNvSpPr>
          <p:nvPr>
            <p:ph type="sldNum" sz="quarter" idx="12"/>
          </p:nvPr>
        </p:nvSpPr>
        <p:spPr/>
        <p:txBody>
          <a:bodyPr/>
          <a:lstStyle/>
          <a:p>
            <a:fld id="{78BB6AB7-248B-E046-9402-D3FA2E81E31D}" type="slidenum">
              <a:rPr lang="en-FI" smtClean="0"/>
              <a:t>‹#›</a:t>
            </a:fld>
            <a:endParaRPr lang="en-FI"/>
          </a:p>
        </p:txBody>
      </p:sp>
    </p:spTree>
    <p:extLst>
      <p:ext uri="{BB962C8B-B14F-4D97-AF65-F5344CB8AC3E}">
        <p14:creationId xmlns:p14="http://schemas.microsoft.com/office/powerpoint/2010/main" val="3506772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26BD78-A990-8E98-6753-B9CA3EE846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FI"/>
          </a:p>
        </p:txBody>
      </p:sp>
      <p:sp>
        <p:nvSpPr>
          <p:cNvPr id="3" name="Text Placeholder 2">
            <a:extLst>
              <a:ext uri="{FF2B5EF4-FFF2-40B4-BE49-F238E27FC236}">
                <a16:creationId xmlns:a16="http://schemas.microsoft.com/office/drawing/2014/main" id="{89D65361-2ECE-B0A2-3689-70540D18F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90FF3703-C661-B3FF-BCB9-8D4432679D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79146B-A831-874C-B3FC-2A7CFC27174E}" type="datetimeFigureOut">
              <a:rPr lang="en-FI" smtClean="0"/>
              <a:t>21.3.2023</a:t>
            </a:fld>
            <a:endParaRPr lang="en-FI"/>
          </a:p>
        </p:txBody>
      </p:sp>
      <p:sp>
        <p:nvSpPr>
          <p:cNvPr id="5" name="Footer Placeholder 4">
            <a:extLst>
              <a:ext uri="{FF2B5EF4-FFF2-40B4-BE49-F238E27FC236}">
                <a16:creationId xmlns:a16="http://schemas.microsoft.com/office/drawing/2014/main" id="{BC1DBBF6-9188-72A2-7199-1E9BD412CF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FI"/>
          </a:p>
        </p:txBody>
      </p:sp>
      <p:sp>
        <p:nvSpPr>
          <p:cNvPr id="6" name="Slide Number Placeholder 5">
            <a:extLst>
              <a:ext uri="{FF2B5EF4-FFF2-40B4-BE49-F238E27FC236}">
                <a16:creationId xmlns:a16="http://schemas.microsoft.com/office/drawing/2014/main" id="{CC2BEF2F-084E-0FDC-2DEA-A45E37A6DE6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BB6AB7-248B-E046-9402-D3FA2E81E31D}" type="slidenum">
              <a:rPr lang="en-FI" smtClean="0"/>
              <a:t>‹#›</a:t>
            </a:fld>
            <a:endParaRPr lang="en-FI"/>
          </a:p>
        </p:txBody>
      </p:sp>
    </p:spTree>
    <p:extLst>
      <p:ext uri="{BB962C8B-B14F-4D97-AF65-F5344CB8AC3E}">
        <p14:creationId xmlns:p14="http://schemas.microsoft.com/office/powerpoint/2010/main" val="3124845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3" name="Rectangle 1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mputer script on a screen">
            <a:extLst>
              <a:ext uri="{FF2B5EF4-FFF2-40B4-BE49-F238E27FC236}">
                <a16:creationId xmlns:a16="http://schemas.microsoft.com/office/drawing/2014/main" id="{0B7582A1-1FA7-CA99-5EB6-FCB08EFEC134}"/>
              </a:ext>
            </a:extLst>
          </p:cNvPr>
          <p:cNvPicPr>
            <a:picLocks noChangeAspect="1"/>
          </p:cNvPicPr>
          <p:nvPr/>
        </p:nvPicPr>
        <p:blipFill rotWithShape="1">
          <a:blip r:embed="rId3">
            <a:alphaModFix amt="50000"/>
          </a:blip>
          <a:srcRect t="5382" b="10348"/>
          <a:stretch/>
        </p:blipFill>
        <p:spPr>
          <a:xfrm>
            <a:off x="20" y="1"/>
            <a:ext cx="12191980" cy="6857999"/>
          </a:xfrm>
          <a:prstGeom prst="rect">
            <a:avLst/>
          </a:prstGeom>
        </p:spPr>
      </p:pic>
      <p:sp>
        <p:nvSpPr>
          <p:cNvPr id="2" name="Title 1">
            <a:extLst>
              <a:ext uri="{FF2B5EF4-FFF2-40B4-BE49-F238E27FC236}">
                <a16:creationId xmlns:a16="http://schemas.microsoft.com/office/drawing/2014/main" id="{92056A20-722F-7D2F-78CF-0F3F8A8118CC}"/>
              </a:ext>
            </a:extLst>
          </p:cNvPr>
          <p:cNvSpPr>
            <a:spLocks noGrp="1"/>
          </p:cNvSpPr>
          <p:nvPr>
            <p:ph type="ctrTitle"/>
          </p:nvPr>
        </p:nvSpPr>
        <p:spPr>
          <a:xfrm>
            <a:off x="1524000" y="1122362"/>
            <a:ext cx="9144000" cy="2900518"/>
          </a:xfrm>
        </p:spPr>
        <p:txBody>
          <a:bodyPr>
            <a:normAutofit/>
          </a:bodyPr>
          <a:lstStyle/>
          <a:p>
            <a:r>
              <a:rPr lang="en-FI" sz="5100" dirty="0">
                <a:solidFill>
                  <a:srgbClr val="FFFFFF"/>
                </a:solidFill>
              </a:rPr>
              <a:t>Lecture 2 </a:t>
            </a:r>
            <a:br>
              <a:rPr lang="en-FI" sz="5100" dirty="0">
                <a:solidFill>
                  <a:srgbClr val="FFFFFF"/>
                </a:solidFill>
              </a:rPr>
            </a:br>
            <a:r>
              <a:rPr lang="en-FI" sz="5100" dirty="0">
                <a:solidFill>
                  <a:srgbClr val="FFFFFF"/>
                </a:solidFill>
              </a:rPr>
              <a:t>Functional Programming in Scala</a:t>
            </a:r>
          </a:p>
        </p:txBody>
      </p:sp>
      <p:sp>
        <p:nvSpPr>
          <p:cNvPr id="3" name="Subtitle 2">
            <a:extLst>
              <a:ext uri="{FF2B5EF4-FFF2-40B4-BE49-F238E27FC236}">
                <a16:creationId xmlns:a16="http://schemas.microsoft.com/office/drawing/2014/main" id="{66B01CE4-1856-A1D6-19AB-31BC2C5A18E3}"/>
              </a:ext>
            </a:extLst>
          </p:cNvPr>
          <p:cNvSpPr>
            <a:spLocks noGrp="1"/>
          </p:cNvSpPr>
          <p:nvPr>
            <p:ph type="subTitle" idx="1"/>
          </p:nvPr>
        </p:nvSpPr>
        <p:spPr>
          <a:xfrm>
            <a:off x="1524000" y="4159404"/>
            <a:ext cx="9144000" cy="1098395"/>
          </a:xfrm>
        </p:spPr>
        <p:txBody>
          <a:bodyPr>
            <a:normAutofit/>
          </a:bodyPr>
          <a:lstStyle/>
          <a:p>
            <a:r>
              <a:rPr lang="en-FI" dirty="0">
                <a:solidFill>
                  <a:srgbClr val="FFFFFF"/>
                </a:solidFill>
              </a:rPr>
              <a:t>21.3.2023</a:t>
            </a:r>
          </a:p>
          <a:p>
            <a:r>
              <a:rPr lang="en-FI" dirty="0">
                <a:solidFill>
                  <a:srgbClr val="FFFFFF"/>
                </a:solidFill>
              </a:rPr>
              <a:t>Iflaah Salman</a:t>
            </a:r>
          </a:p>
        </p:txBody>
      </p:sp>
      <p:pic>
        <p:nvPicPr>
          <p:cNvPr id="4" name="Picture 3" descr="A picture containing text, clipart&#10;&#10;Description automatically generated">
            <a:extLst>
              <a:ext uri="{FF2B5EF4-FFF2-40B4-BE49-F238E27FC236}">
                <a16:creationId xmlns:a16="http://schemas.microsoft.com/office/drawing/2014/main" id="{6170FC0E-EBD1-7082-2308-13199DA95B74}"/>
              </a:ext>
            </a:extLst>
          </p:cNvPr>
          <p:cNvPicPr>
            <a:picLocks noChangeAspect="1"/>
          </p:cNvPicPr>
          <p:nvPr/>
        </p:nvPicPr>
        <p:blipFill>
          <a:blip r:embed="rId4"/>
          <a:stretch>
            <a:fillRect/>
          </a:stretch>
        </p:blipFill>
        <p:spPr>
          <a:xfrm>
            <a:off x="10287000" y="5991222"/>
            <a:ext cx="1905000" cy="800100"/>
          </a:xfrm>
          <a:prstGeom prst="rect">
            <a:avLst/>
          </a:prstGeom>
        </p:spPr>
      </p:pic>
    </p:spTree>
    <p:extLst>
      <p:ext uri="{BB962C8B-B14F-4D97-AF65-F5344CB8AC3E}">
        <p14:creationId xmlns:p14="http://schemas.microsoft.com/office/powerpoint/2010/main" val="316104022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a:xfrm>
            <a:off x="838200" y="64477"/>
            <a:ext cx="10515600" cy="815975"/>
          </a:xfrm>
        </p:spPr>
        <p:txBody>
          <a:bodyPr/>
          <a:lstStyle/>
          <a:p>
            <a:r>
              <a:rPr lang="en-FI" dirty="0"/>
              <a:t>Lifting Methods</a:t>
            </a:r>
          </a:p>
        </p:txBody>
      </p:sp>
      <p:pic>
        <p:nvPicPr>
          <p:cNvPr id="4" name="Picture 3" descr="A picture containing text, clipart&#10;&#10;Description automatically generated">
            <a:extLst>
              <a:ext uri="{FF2B5EF4-FFF2-40B4-BE49-F238E27FC236}">
                <a16:creationId xmlns:a16="http://schemas.microsoft.com/office/drawing/2014/main" id="{3EF93C94-D560-1560-B3B7-0CCE85309766}"/>
              </a:ext>
            </a:extLst>
          </p:cNvPr>
          <p:cNvPicPr>
            <a:picLocks noChangeAspect="1"/>
          </p:cNvPicPr>
          <p:nvPr/>
        </p:nvPicPr>
        <p:blipFill>
          <a:blip r:embed="rId3"/>
          <a:stretch>
            <a:fillRect/>
          </a:stretch>
        </p:blipFill>
        <p:spPr>
          <a:xfrm>
            <a:off x="10287000" y="6057900"/>
            <a:ext cx="1905000" cy="800100"/>
          </a:xfrm>
          <a:prstGeom prst="rect">
            <a:avLst/>
          </a:prstGeom>
        </p:spPr>
      </p:pic>
      <p:sp>
        <p:nvSpPr>
          <p:cNvPr id="8" name="Content Placeholder 2">
            <a:extLst>
              <a:ext uri="{FF2B5EF4-FFF2-40B4-BE49-F238E27FC236}">
                <a16:creationId xmlns:a16="http://schemas.microsoft.com/office/drawing/2014/main" id="{E6BEFE59-AA03-F58F-CB8D-4A479ED665AD}"/>
              </a:ext>
            </a:extLst>
          </p:cNvPr>
          <p:cNvSpPr txBox="1">
            <a:spLocks/>
          </p:cNvSpPr>
          <p:nvPr/>
        </p:nvSpPr>
        <p:spPr>
          <a:xfrm>
            <a:off x="965200" y="1054100"/>
            <a:ext cx="4686301" cy="1557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600" dirty="0">
                <a:solidFill>
                  <a:srgbClr val="C00000"/>
                </a:solidFill>
              </a:rPr>
              <a:t>Lifting a method </a:t>
            </a:r>
            <a:r>
              <a:rPr lang="en-GB" sz="2600" dirty="0"/>
              <a:t>means </a:t>
            </a:r>
            <a:r>
              <a:rPr lang="en-GB" sz="2600" dirty="0">
                <a:solidFill>
                  <a:srgbClr val="C00000"/>
                </a:solidFill>
              </a:rPr>
              <a:t>treating a method </a:t>
            </a:r>
            <a:r>
              <a:rPr lang="en-GB" sz="2600" dirty="0"/>
              <a:t>as if it were </a:t>
            </a:r>
            <a:r>
              <a:rPr lang="en-GB" sz="2600" dirty="0">
                <a:solidFill>
                  <a:srgbClr val="C00000"/>
                </a:solidFill>
              </a:rPr>
              <a:t>a free-standing function.</a:t>
            </a:r>
            <a:endParaRPr lang="en-FI" sz="2200" dirty="0">
              <a:solidFill>
                <a:srgbClr val="C00000"/>
              </a:solidFill>
            </a:endParaRPr>
          </a:p>
        </p:txBody>
      </p:sp>
      <p:pic>
        <p:nvPicPr>
          <p:cNvPr id="5" name="Picture 4" descr="Text&#10;&#10;Description automatically generated">
            <a:extLst>
              <a:ext uri="{FF2B5EF4-FFF2-40B4-BE49-F238E27FC236}">
                <a16:creationId xmlns:a16="http://schemas.microsoft.com/office/drawing/2014/main" id="{AE919AF8-AA3A-E0F0-E660-79822726A7BF}"/>
              </a:ext>
            </a:extLst>
          </p:cNvPr>
          <p:cNvPicPr>
            <a:picLocks noChangeAspect="1"/>
          </p:cNvPicPr>
          <p:nvPr/>
        </p:nvPicPr>
        <p:blipFill>
          <a:blip r:embed="rId4"/>
          <a:stretch>
            <a:fillRect/>
          </a:stretch>
        </p:blipFill>
        <p:spPr>
          <a:xfrm>
            <a:off x="7238700" y="1054100"/>
            <a:ext cx="4915200" cy="4361565"/>
          </a:xfrm>
          <a:prstGeom prst="rect">
            <a:avLst/>
          </a:prstGeom>
        </p:spPr>
      </p:pic>
      <p:sp>
        <p:nvSpPr>
          <p:cNvPr id="10" name="Content Placeholder 9">
            <a:extLst>
              <a:ext uri="{FF2B5EF4-FFF2-40B4-BE49-F238E27FC236}">
                <a16:creationId xmlns:a16="http://schemas.microsoft.com/office/drawing/2014/main" id="{C9B81B58-747F-4E24-A809-607C6AAF44CE}"/>
              </a:ext>
            </a:extLst>
          </p:cNvPr>
          <p:cNvSpPr>
            <a:spLocks noGrp="1"/>
          </p:cNvSpPr>
          <p:nvPr>
            <p:ph idx="1"/>
          </p:nvPr>
        </p:nvSpPr>
        <p:spPr>
          <a:xfrm>
            <a:off x="965200" y="2362199"/>
            <a:ext cx="6045200" cy="2794001"/>
          </a:xfrm>
        </p:spPr>
        <p:txBody>
          <a:bodyPr>
            <a:normAutofit/>
          </a:bodyPr>
          <a:lstStyle/>
          <a:p>
            <a:pPr marL="0" indent="0">
              <a:buNone/>
            </a:pPr>
            <a:r>
              <a:rPr lang="en-GB" sz="2300" b="1" i="1" dirty="0">
                <a:effectLst/>
              </a:rPr>
              <a:t>max</a:t>
            </a:r>
            <a:r>
              <a:rPr lang="en-GB" sz="2300" b="0" i="0" dirty="0">
                <a:effectLst/>
              </a:rPr>
              <a:t> on an instance of the class Calculator is assigned to a variable </a:t>
            </a:r>
          </a:p>
          <a:p>
            <a:pPr marL="0" indent="0">
              <a:buNone/>
            </a:pPr>
            <a:r>
              <a:rPr lang="en-GB" sz="2300" b="0" i="0" dirty="0" err="1">
                <a:solidFill>
                  <a:srgbClr val="C00000"/>
                </a:solidFill>
                <a:effectLst/>
              </a:rPr>
              <a:t>func</a:t>
            </a:r>
            <a:r>
              <a:rPr lang="en-GB" sz="2300" b="0" i="0" dirty="0">
                <a:solidFill>
                  <a:srgbClr val="C00000"/>
                </a:solidFill>
                <a:effectLst/>
              </a:rPr>
              <a:t> of type (Int, Int) =&gt; Int </a:t>
            </a:r>
          </a:p>
          <a:p>
            <a:pPr marL="0" indent="0">
              <a:buNone/>
            </a:pPr>
            <a:r>
              <a:rPr lang="en-GB" sz="2300" b="0" i="0" dirty="0">
                <a:effectLst/>
              </a:rPr>
              <a:t>a function that </a:t>
            </a:r>
            <a:r>
              <a:rPr lang="en-GB" sz="2300" b="0" i="0" dirty="0">
                <a:solidFill>
                  <a:srgbClr val="C00000"/>
                </a:solidFill>
                <a:effectLst/>
              </a:rPr>
              <a:t>takes two Integer </a:t>
            </a:r>
            <a:r>
              <a:rPr lang="en-GB" sz="2300" b="0" i="0" dirty="0">
                <a:effectLst/>
              </a:rPr>
              <a:t>parameters and </a:t>
            </a:r>
            <a:r>
              <a:rPr lang="en-GB" sz="2300" b="0" i="0" dirty="0">
                <a:solidFill>
                  <a:srgbClr val="C00000"/>
                </a:solidFill>
                <a:effectLst/>
              </a:rPr>
              <a:t>returns an Integer</a:t>
            </a:r>
            <a:r>
              <a:rPr lang="en-GB" sz="2300" b="0" i="0" dirty="0">
                <a:effectLst/>
              </a:rPr>
              <a:t>.</a:t>
            </a:r>
          </a:p>
          <a:p>
            <a:r>
              <a:rPr lang="en-GB" sz="2300" dirty="0"/>
              <a:t>The method </a:t>
            </a:r>
            <a:r>
              <a:rPr lang="en-GB" sz="2300" b="1" i="1" dirty="0"/>
              <a:t>max </a:t>
            </a:r>
            <a:r>
              <a:rPr lang="en-GB" sz="2300" dirty="0"/>
              <a:t>is wrapped up in a </a:t>
            </a:r>
            <a:r>
              <a:rPr lang="en-GB" sz="2300" b="1" i="1" dirty="0" err="1"/>
              <a:t>func</a:t>
            </a:r>
            <a:r>
              <a:rPr lang="en-GB" sz="2300" dirty="0"/>
              <a:t> function that would invoke the method.</a:t>
            </a:r>
          </a:p>
          <a:p>
            <a:endParaRPr lang="en-FI" sz="2300" b="1" i="1" dirty="0"/>
          </a:p>
        </p:txBody>
      </p:sp>
      <p:sp>
        <p:nvSpPr>
          <p:cNvPr id="13" name="Frame 12">
            <a:extLst>
              <a:ext uri="{FF2B5EF4-FFF2-40B4-BE49-F238E27FC236}">
                <a16:creationId xmlns:a16="http://schemas.microsoft.com/office/drawing/2014/main" id="{FD382E5E-5995-72A0-3335-9505E0342056}"/>
              </a:ext>
            </a:extLst>
          </p:cNvPr>
          <p:cNvSpPr/>
          <p:nvPr/>
        </p:nvSpPr>
        <p:spPr>
          <a:xfrm>
            <a:off x="7519977" y="3966307"/>
            <a:ext cx="4354523" cy="681893"/>
          </a:xfrm>
          <a:prstGeom prst="frame">
            <a:avLst>
              <a:gd name="adj1" fmla="val 3289"/>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solidFill>
                <a:schemeClr val="tx1"/>
              </a:solidFill>
            </a:endParaRPr>
          </a:p>
        </p:txBody>
      </p:sp>
      <p:sp>
        <p:nvSpPr>
          <p:cNvPr id="14" name="TextBox 13">
            <a:extLst>
              <a:ext uri="{FF2B5EF4-FFF2-40B4-BE49-F238E27FC236}">
                <a16:creationId xmlns:a16="http://schemas.microsoft.com/office/drawing/2014/main" id="{31ECFCF2-1E95-FF33-266B-A91ECD44B281}"/>
              </a:ext>
            </a:extLst>
          </p:cNvPr>
          <p:cNvSpPr txBox="1"/>
          <p:nvPr/>
        </p:nvSpPr>
        <p:spPr>
          <a:xfrm>
            <a:off x="2171700" y="5434417"/>
            <a:ext cx="7823200" cy="769441"/>
          </a:xfrm>
          <a:prstGeom prst="rect">
            <a:avLst/>
          </a:prstGeom>
          <a:solidFill>
            <a:schemeClr val="bg1"/>
          </a:solidFill>
          <a:ln w="25400">
            <a:solidFill>
              <a:srgbClr val="7030A0"/>
            </a:solidFill>
          </a:ln>
        </p:spPr>
        <p:txBody>
          <a:bodyPr wrap="square" rtlCol="0">
            <a:spAutoFit/>
          </a:bodyPr>
          <a:lstStyle/>
          <a:p>
            <a:r>
              <a:rPr lang="en-GB" sz="2200" b="1" i="1" dirty="0" err="1"/>
              <a:t>f</a:t>
            </a:r>
            <a:r>
              <a:rPr lang="en-GB" sz="2200" b="1" i="1" dirty="0" err="1">
                <a:effectLst/>
              </a:rPr>
              <a:t>unc</a:t>
            </a:r>
            <a:r>
              <a:rPr lang="en-GB" sz="2200" b="0" i="0" dirty="0">
                <a:effectLst/>
              </a:rPr>
              <a:t> holds a reference to a </a:t>
            </a:r>
            <a:r>
              <a:rPr lang="en-GB" sz="2200" b="0" i="0" dirty="0">
                <a:solidFill>
                  <a:srgbClr val="C00000"/>
                </a:solidFill>
                <a:effectLst/>
              </a:rPr>
              <a:t>lambda </a:t>
            </a:r>
            <a:r>
              <a:rPr lang="en-GB" sz="2200" b="0" i="0" dirty="0">
                <a:effectLst/>
              </a:rPr>
              <a:t>(</a:t>
            </a:r>
            <a:r>
              <a:rPr lang="en-GB" sz="2200" b="0" i="0" dirty="0">
                <a:solidFill>
                  <a:srgbClr val="C00000"/>
                </a:solidFill>
                <a:effectLst/>
              </a:rPr>
              <a:t>function literal</a:t>
            </a:r>
            <a:r>
              <a:rPr lang="en-GB" sz="2200" b="0" i="0" dirty="0">
                <a:effectLst/>
              </a:rPr>
              <a:t>) that has been </a:t>
            </a:r>
            <a:r>
              <a:rPr lang="en-GB" sz="2200" b="0" i="0" dirty="0">
                <a:solidFill>
                  <a:srgbClr val="C00000"/>
                </a:solidFill>
                <a:effectLst/>
              </a:rPr>
              <a:t>created for us by Scala </a:t>
            </a:r>
            <a:r>
              <a:rPr lang="en-GB" sz="2200" b="0" i="0" dirty="0">
                <a:effectLst/>
              </a:rPr>
              <a:t>and that </a:t>
            </a:r>
            <a:r>
              <a:rPr lang="en-GB" sz="2200" b="0" i="0" dirty="0">
                <a:solidFill>
                  <a:srgbClr val="C00000"/>
                </a:solidFill>
                <a:effectLst/>
              </a:rPr>
              <a:t>references</a:t>
            </a:r>
            <a:r>
              <a:rPr lang="en-GB" sz="2200" b="0" i="0" dirty="0">
                <a:effectLst/>
              </a:rPr>
              <a:t> the method </a:t>
            </a:r>
            <a:r>
              <a:rPr lang="en-GB" sz="2200" b="1" i="1" dirty="0">
                <a:effectLst/>
              </a:rPr>
              <a:t>max</a:t>
            </a:r>
            <a:endParaRPr lang="en-FI" sz="2200" b="1" i="1" dirty="0"/>
          </a:p>
        </p:txBody>
      </p:sp>
      <p:pic>
        <p:nvPicPr>
          <p:cNvPr id="16" name="Picture 15">
            <a:extLst>
              <a:ext uri="{FF2B5EF4-FFF2-40B4-BE49-F238E27FC236}">
                <a16:creationId xmlns:a16="http://schemas.microsoft.com/office/drawing/2014/main" id="{C2795FEF-2A6D-5FCF-D5B8-7E4D1EE0902E}"/>
              </a:ext>
            </a:extLst>
          </p:cNvPr>
          <p:cNvPicPr>
            <a:picLocks noChangeAspect="1"/>
          </p:cNvPicPr>
          <p:nvPr/>
        </p:nvPicPr>
        <p:blipFill>
          <a:blip r:embed="rId5"/>
          <a:stretch>
            <a:fillRect/>
          </a:stretch>
        </p:blipFill>
        <p:spPr>
          <a:xfrm>
            <a:off x="3009900" y="6215375"/>
            <a:ext cx="6146800" cy="457200"/>
          </a:xfrm>
          <a:prstGeom prst="rect">
            <a:avLst/>
          </a:prstGeom>
          <a:ln w="25400">
            <a:solidFill>
              <a:srgbClr val="7030A0"/>
            </a:solidFill>
          </a:ln>
        </p:spPr>
      </p:pic>
    </p:spTree>
    <p:extLst>
      <p:ext uri="{BB962C8B-B14F-4D97-AF65-F5344CB8AC3E}">
        <p14:creationId xmlns:p14="http://schemas.microsoft.com/office/powerpoint/2010/main" val="1770309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a:xfrm>
            <a:off x="838200" y="165101"/>
            <a:ext cx="10515600" cy="815975"/>
          </a:xfrm>
        </p:spPr>
        <p:txBody>
          <a:bodyPr/>
          <a:lstStyle/>
          <a:p>
            <a:r>
              <a:rPr lang="en-FI" dirty="0"/>
              <a:t>Closure</a:t>
            </a:r>
          </a:p>
        </p:txBody>
      </p:sp>
      <p:pic>
        <p:nvPicPr>
          <p:cNvPr id="4" name="Picture 3" descr="A picture containing text, clipart&#10;&#10;Description automatically generated">
            <a:extLst>
              <a:ext uri="{FF2B5EF4-FFF2-40B4-BE49-F238E27FC236}">
                <a16:creationId xmlns:a16="http://schemas.microsoft.com/office/drawing/2014/main" id="{3EF93C94-D560-1560-B3B7-0CCE85309766}"/>
              </a:ext>
            </a:extLst>
          </p:cNvPr>
          <p:cNvPicPr>
            <a:picLocks noChangeAspect="1"/>
          </p:cNvPicPr>
          <p:nvPr/>
        </p:nvPicPr>
        <p:blipFill>
          <a:blip r:embed="rId3"/>
          <a:stretch>
            <a:fillRect/>
          </a:stretch>
        </p:blipFill>
        <p:spPr>
          <a:xfrm>
            <a:off x="10287000" y="6057900"/>
            <a:ext cx="1905000" cy="800100"/>
          </a:xfrm>
          <a:prstGeom prst="rect">
            <a:avLst/>
          </a:prstGeom>
        </p:spPr>
      </p:pic>
      <p:sp>
        <p:nvSpPr>
          <p:cNvPr id="8" name="Content Placeholder 2">
            <a:extLst>
              <a:ext uri="{FF2B5EF4-FFF2-40B4-BE49-F238E27FC236}">
                <a16:creationId xmlns:a16="http://schemas.microsoft.com/office/drawing/2014/main" id="{E6BEFE59-AA03-F58F-CB8D-4A479ED665AD}"/>
              </a:ext>
            </a:extLst>
          </p:cNvPr>
          <p:cNvSpPr txBox="1">
            <a:spLocks/>
          </p:cNvSpPr>
          <p:nvPr/>
        </p:nvSpPr>
        <p:spPr>
          <a:xfrm>
            <a:off x="965200" y="1054100"/>
            <a:ext cx="4686301" cy="1557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FI" sz="2200" dirty="0">
              <a:solidFill>
                <a:srgbClr val="C00000"/>
              </a:solidFill>
            </a:endParaRPr>
          </a:p>
        </p:txBody>
      </p:sp>
      <p:sp>
        <p:nvSpPr>
          <p:cNvPr id="10" name="Content Placeholder 9">
            <a:extLst>
              <a:ext uri="{FF2B5EF4-FFF2-40B4-BE49-F238E27FC236}">
                <a16:creationId xmlns:a16="http://schemas.microsoft.com/office/drawing/2014/main" id="{C9B81B58-747F-4E24-A809-607C6AAF44CE}"/>
              </a:ext>
            </a:extLst>
          </p:cNvPr>
          <p:cNvSpPr>
            <a:spLocks noGrp="1"/>
          </p:cNvSpPr>
          <p:nvPr>
            <p:ph idx="1"/>
          </p:nvPr>
        </p:nvSpPr>
        <p:spPr>
          <a:xfrm>
            <a:off x="901700" y="1143000"/>
            <a:ext cx="6007100" cy="4775199"/>
          </a:xfrm>
        </p:spPr>
        <p:txBody>
          <a:bodyPr>
            <a:normAutofit/>
          </a:bodyPr>
          <a:lstStyle/>
          <a:p>
            <a:r>
              <a:rPr lang="en-GB" sz="2400" dirty="0"/>
              <a:t>A</a:t>
            </a:r>
            <a:r>
              <a:rPr lang="en-GB" sz="2400" b="0" i="0" dirty="0">
                <a:effectLst/>
              </a:rPr>
              <a:t> closure (or a lexical closure or function closure) is a </a:t>
            </a:r>
            <a:r>
              <a:rPr lang="en-GB" sz="2400" b="0" i="0" dirty="0">
                <a:solidFill>
                  <a:srgbClr val="C00000"/>
                </a:solidFill>
                <a:effectLst/>
              </a:rPr>
              <a:t>reference to a function</a:t>
            </a:r>
            <a:r>
              <a:rPr lang="en-GB" sz="2400" b="0" i="0" dirty="0">
                <a:effectLst/>
              </a:rPr>
              <a:t> together with a </a:t>
            </a:r>
            <a:r>
              <a:rPr lang="en-GB" sz="2400" b="0" i="0" dirty="0">
                <a:solidFill>
                  <a:srgbClr val="C00000"/>
                </a:solidFill>
                <a:effectLst/>
              </a:rPr>
              <a:t>referencing environment</a:t>
            </a:r>
            <a:r>
              <a:rPr lang="en-GB" sz="2400" b="0" i="0" dirty="0">
                <a:effectLst/>
              </a:rPr>
              <a:t>.</a:t>
            </a:r>
          </a:p>
          <a:p>
            <a:r>
              <a:rPr lang="en-GB" sz="2400" b="0" i="0" dirty="0">
                <a:effectLst/>
              </a:rPr>
              <a:t>This referencing environment records </a:t>
            </a:r>
          </a:p>
          <a:p>
            <a:pPr lvl="1"/>
            <a:r>
              <a:rPr lang="en-GB" b="0" i="0" dirty="0">
                <a:solidFill>
                  <a:srgbClr val="C00000"/>
                </a:solidFill>
                <a:effectLst/>
              </a:rPr>
              <a:t>the context</a:t>
            </a:r>
            <a:r>
              <a:rPr lang="en-GB" b="0" i="0" dirty="0">
                <a:effectLst/>
              </a:rPr>
              <a:t> within which the function was originally defined </a:t>
            </a:r>
            <a:r>
              <a:rPr lang="en-GB" b="0" i="1" dirty="0">
                <a:effectLst/>
              </a:rPr>
              <a:t>and</a:t>
            </a:r>
            <a:r>
              <a:rPr lang="en-GB" b="0" i="0" dirty="0">
                <a:effectLst/>
              </a:rPr>
              <a:t> </a:t>
            </a:r>
          </a:p>
          <a:p>
            <a:pPr lvl="1"/>
            <a:r>
              <a:rPr lang="en-GB" b="0" i="1" dirty="0">
                <a:effectLst/>
              </a:rPr>
              <a:t>if necessary</a:t>
            </a:r>
            <a:r>
              <a:rPr lang="en-GB" b="0" i="0" dirty="0">
                <a:effectLst/>
              </a:rPr>
              <a:t> a </a:t>
            </a:r>
            <a:r>
              <a:rPr lang="en-GB" b="0" i="0" dirty="0">
                <a:solidFill>
                  <a:srgbClr val="C00000"/>
                </a:solidFill>
                <a:effectLst/>
              </a:rPr>
              <a:t>reference to each of the non-local variables of that function</a:t>
            </a:r>
            <a:r>
              <a:rPr lang="en-GB" b="0" i="0" dirty="0">
                <a:effectLst/>
              </a:rPr>
              <a:t>. These non-local or free variables </a:t>
            </a:r>
            <a:r>
              <a:rPr lang="en-GB" b="0" i="0" dirty="0">
                <a:solidFill>
                  <a:srgbClr val="C00000"/>
                </a:solidFill>
                <a:effectLst/>
              </a:rPr>
              <a:t>allow the function body to reference variables that are external to the function </a:t>
            </a:r>
            <a:r>
              <a:rPr lang="en-GB" b="0" i="0" dirty="0">
                <a:effectLst/>
              </a:rPr>
              <a:t>but which are utilised by that function.</a:t>
            </a:r>
            <a:endParaRPr lang="en-FI" b="1" i="1" dirty="0"/>
          </a:p>
        </p:txBody>
      </p:sp>
      <p:pic>
        <p:nvPicPr>
          <p:cNvPr id="18" name="Picture 17" descr="Text&#10;&#10;Description automatically generated">
            <a:extLst>
              <a:ext uri="{FF2B5EF4-FFF2-40B4-BE49-F238E27FC236}">
                <a16:creationId xmlns:a16="http://schemas.microsoft.com/office/drawing/2014/main" id="{F86005ED-6CEE-5A82-D4E4-9B659E23D8B0}"/>
              </a:ext>
            </a:extLst>
          </p:cNvPr>
          <p:cNvPicPr>
            <a:picLocks noChangeAspect="1"/>
          </p:cNvPicPr>
          <p:nvPr/>
        </p:nvPicPr>
        <p:blipFill>
          <a:blip r:embed="rId4"/>
          <a:stretch>
            <a:fillRect/>
          </a:stretch>
        </p:blipFill>
        <p:spPr>
          <a:xfrm>
            <a:off x="6718300" y="1866900"/>
            <a:ext cx="5473700" cy="3200400"/>
          </a:xfrm>
          <a:prstGeom prst="rect">
            <a:avLst/>
          </a:prstGeom>
        </p:spPr>
      </p:pic>
    </p:spTree>
    <p:extLst>
      <p:ext uri="{BB962C8B-B14F-4D97-AF65-F5344CB8AC3E}">
        <p14:creationId xmlns:p14="http://schemas.microsoft.com/office/powerpoint/2010/main" val="10184328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a:xfrm>
            <a:off x="838200" y="165101"/>
            <a:ext cx="10515600" cy="815975"/>
          </a:xfrm>
        </p:spPr>
        <p:txBody>
          <a:bodyPr/>
          <a:lstStyle/>
          <a:p>
            <a:r>
              <a:rPr lang="en-FI" b="1" dirty="0">
                <a:solidFill>
                  <a:schemeClr val="accent6"/>
                </a:solidFill>
              </a:rPr>
              <a:t>Closure!</a:t>
            </a:r>
          </a:p>
        </p:txBody>
      </p:sp>
      <p:pic>
        <p:nvPicPr>
          <p:cNvPr id="4" name="Picture 3" descr="A picture containing text, clipart&#10;&#10;Description automatically generated">
            <a:extLst>
              <a:ext uri="{FF2B5EF4-FFF2-40B4-BE49-F238E27FC236}">
                <a16:creationId xmlns:a16="http://schemas.microsoft.com/office/drawing/2014/main" id="{3EF93C94-D560-1560-B3B7-0CCE85309766}"/>
              </a:ext>
            </a:extLst>
          </p:cNvPr>
          <p:cNvPicPr>
            <a:picLocks noChangeAspect="1"/>
          </p:cNvPicPr>
          <p:nvPr/>
        </p:nvPicPr>
        <p:blipFill>
          <a:blip r:embed="rId3"/>
          <a:stretch>
            <a:fillRect/>
          </a:stretch>
        </p:blipFill>
        <p:spPr>
          <a:xfrm>
            <a:off x="10287000" y="6057900"/>
            <a:ext cx="1905000" cy="800100"/>
          </a:xfrm>
          <a:prstGeom prst="rect">
            <a:avLst/>
          </a:prstGeom>
        </p:spPr>
      </p:pic>
      <p:sp>
        <p:nvSpPr>
          <p:cNvPr id="8" name="Content Placeholder 2">
            <a:extLst>
              <a:ext uri="{FF2B5EF4-FFF2-40B4-BE49-F238E27FC236}">
                <a16:creationId xmlns:a16="http://schemas.microsoft.com/office/drawing/2014/main" id="{E6BEFE59-AA03-F58F-CB8D-4A479ED665AD}"/>
              </a:ext>
            </a:extLst>
          </p:cNvPr>
          <p:cNvSpPr txBox="1">
            <a:spLocks/>
          </p:cNvSpPr>
          <p:nvPr/>
        </p:nvSpPr>
        <p:spPr>
          <a:xfrm>
            <a:off x="965200" y="1054100"/>
            <a:ext cx="4686301" cy="1557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FI" sz="2200" dirty="0">
              <a:solidFill>
                <a:srgbClr val="C00000"/>
              </a:solidFill>
            </a:endParaRPr>
          </a:p>
        </p:txBody>
      </p:sp>
      <p:pic>
        <p:nvPicPr>
          <p:cNvPr id="18" name="Picture 17" descr="Text&#10;&#10;Description automatically generated">
            <a:extLst>
              <a:ext uri="{FF2B5EF4-FFF2-40B4-BE49-F238E27FC236}">
                <a16:creationId xmlns:a16="http://schemas.microsoft.com/office/drawing/2014/main" id="{F86005ED-6CEE-5A82-D4E4-9B659E23D8B0}"/>
              </a:ext>
            </a:extLst>
          </p:cNvPr>
          <p:cNvPicPr>
            <a:picLocks noChangeAspect="1"/>
          </p:cNvPicPr>
          <p:nvPr/>
        </p:nvPicPr>
        <p:blipFill>
          <a:blip r:embed="rId4"/>
          <a:stretch>
            <a:fillRect/>
          </a:stretch>
        </p:blipFill>
        <p:spPr>
          <a:xfrm>
            <a:off x="5741517" y="1564997"/>
            <a:ext cx="6233937" cy="3644900"/>
          </a:xfrm>
          <a:prstGeom prst="rect">
            <a:avLst/>
          </a:prstGeom>
        </p:spPr>
      </p:pic>
      <p:sp>
        <p:nvSpPr>
          <p:cNvPr id="9" name="TextBox 8">
            <a:extLst>
              <a:ext uri="{FF2B5EF4-FFF2-40B4-BE49-F238E27FC236}">
                <a16:creationId xmlns:a16="http://schemas.microsoft.com/office/drawing/2014/main" id="{FAB148F2-5C8C-3DA7-D5D0-948ECE30436E}"/>
              </a:ext>
            </a:extLst>
          </p:cNvPr>
          <p:cNvSpPr txBox="1"/>
          <p:nvPr/>
        </p:nvSpPr>
        <p:spPr>
          <a:xfrm>
            <a:off x="621462" y="1460540"/>
            <a:ext cx="5120055" cy="2308324"/>
          </a:xfrm>
          <a:prstGeom prst="rect">
            <a:avLst/>
          </a:prstGeom>
          <a:noFill/>
        </p:spPr>
        <p:txBody>
          <a:bodyPr wrap="square" rtlCol="0">
            <a:spAutoFit/>
          </a:bodyPr>
          <a:lstStyle/>
          <a:p>
            <a:pPr marL="285750" indent="-285750">
              <a:buFont typeface="Arial" panose="020B0604020202020204" pitchFamily="34" charset="0"/>
              <a:buChar char="•"/>
            </a:pPr>
            <a:r>
              <a:rPr lang="en-GB" sz="2400" b="0" i="0" dirty="0">
                <a:effectLst/>
              </a:rPr>
              <a:t>it is the current value of </a:t>
            </a:r>
            <a:r>
              <a:rPr lang="en-GB" sz="2400" b="1" i="0" dirty="0">
                <a:effectLst/>
              </a:rPr>
              <a:t>more</a:t>
            </a:r>
            <a:r>
              <a:rPr lang="en-GB" sz="2400" b="0" i="0" dirty="0">
                <a:effectLst/>
              </a:rPr>
              <a:t> that is being used.</a:t>
            </a:r>
          </a:p>
          <a:p>
            <a:pPr marL="285750" indent="-285750">
              <a:buFont typeface="Arial" panose="020B0604020202020204" pitchFamily="34" charset="0"/>
              <a:buChar char="•"/>
            </a:pPr>
            <a:r>
              <a:rPr lang="en-GB" sz="2400" b="0" i="0" dirty="0">
                <a:effectLst/>
              </a:rPr>
              <a:t>variable </a:t>
            </a:r>
            <a:r>
              <a:rPr lang="en-GB" sz="2400" b="1" i="0" dirty="0">
                <a:effectLst/>
              </a:rPr>
              <a:t>more</a:t>
            </a:r>
            <a:r>
              <a:rPr lang="en-GB" sz="2400" b="0" i="0" dirty="0">
                <a:effectLst/>
              </a:rPr>
              <a:t> is still in scope within the same method as the invocations of the function referenced by </a:t>
            </a:r>
            <a:r>
              <a:rPr lang="en-GB" sz="2400" b="1" i="1" dirty="0">
                <a:effectLst/>
              </a:rPr>
              <a:t>increase</a:t>
            </a:r>
            <a:r>
              <a:rPr lang="en-GB" sz="2400" b="0" i="0" dirty="0">
                <a:effectLst/>
              </a:rPr>
              <a:t>. </a:t>
            </a:r>
          </a:p>
        </p:txBody>
      </p:sp>
    </p:spTree>
    <p:extLst>
      <p:ext uri="{BB962C8B-B14F-4D97-AF65-F5344CB8AC3E}">
        <p14:creationId xmlns:p14="http://schemas.microsoft.com/office/powerpoint/2010/main" val="29827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a:xfrm>
            <a:off x="838200" y="25401"/>
            <a:ext cx="10515600" cy="815975"/>
          </a:xfrm>
        </p:spPr>
        <p:txBody>
          <a:bodyPr/>
          <a:lstStyle/>
          <a:p>
            <a:r>
              <a:rPr lang="en-FI" b="1" dirty="0">
                <a:solidFill>
                  <a:schemeClr val="accent6"/>
                </a:solidFill>
              </a:rPr>
              <a:t>Closure!</a:t>
            </a:r>
          </a:p>
        </p:txBody>
      </p:sp>
      <p:sp>
        <p:nvSpPr>
          <p:cNvPr id="8" name="Content Placeholder 2">
            <a:extLst>
              <a:ext uri="{FF2B5EF4-FFF2-40B4-BE49-F238E27FC236}">
                <a16:creationId xmlns:a16="http://schemas.microsoft.com/office/drawing/2014/main" id="{E6BEFE59-AA03-F58F-CB8D-4A479ED665AD}"/>
              </a:ext>
            </a:extLst>
          </p:cNvPr>
          <p:cNvSpPr txBox="1">
            <a:spLocks/>
          </p:cNvSpPr>
          <p:nvPr/>
        </p:nvSpPr>
        <p:spPr>
          <a:xfrm>
            <a:off x="965200" y="1054100"/>
            <a:ext cx="4686301" cy="1557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FI" sz="2200" dirty="0">
              <a:solidFill>
                <a:srgbClr val="C00000"/>
              </a:solidFill>
            </a:endParaRPr>
          </a:p>
        </p:txBody>
      </p:sp>
      <p:sp>
        <p:nvSpPr>
          <p:cNvPr id="10" name="Content Placeholder 9">
            <a:extLst>
              <a:ext uri="{FF2B5EF4-FFF2-40B4-BE49-F238E27FC236}">
                <a16:creationId xmlns:a16="http://schemas.microsoft.com/office/drawing/2014/main" id="{C9B81B58-747F-4E24-A809-607C6AAF44CE}"/>
              </a:ext>
            </a:extLst>
          </p:cNvPr>
          <p:cNvSpPr>
            <a:spLocks noGrp="1"/>
          </p:cNvSpPr>
          <p:nvPr>
            <p:ph idx="1"/>
          </p:nvPr>
        </p:nvSpPr>
        <p:spPr>
          <a:xfrm>
            <a:off x="685801" y="828676"/>
            <a:ext cx="5626098" cy="4775199"/>
          </a:xfrm>
        </p:spPr>
        <p:txBody>
          <a:bodyPr>
            <a:noAutofit/>
          </a:bodyPr>
          <a:lstStyle/>
          <a:p>
            <a:r>
              <a:rPr lang="en-GB" sz="2300" b="1" i="1" dirty="0" err="1">
                <a:effectLst/>
              </a:rPr>
              <a:t>resetFunc</a:t>
            </a:r>
            <a:r>
              <a:rPr lang="en-GB" sz="2300" b="1" i="1" dirty="0">
                <a:effectLst/>
              </a:rPr>
              <a:t>()</a:t>
            </a:r>
            <a:r>
              <a:rPr lang="en-GB" sz="2300" b="0" i="0" dirty="0">
                <a:effectLst/>
              </a:rPr>
              <a:t> method has a variable that is local to the method.</a:t>
            </a:r>
          </a:p>
          <a:p>
            <a:r>
              <a:rPr lang="en-GB" sz="2300" b="0" i="0" dirty="0">
                <a:effectLst/>
              </a:rPr>
              <a:t>The variable </a:t>
            </a:r>
            <a:r>
              <a:rPr lang="en-GB" sz="2300" b="1" i="0" dirty="0">
                <a:effectLst/>
              </a:rPr>
              <a:t>addition</a:t>
            </a:r>
            <a:r>
              <a:rPr lang="en-GB" sz="2300" b="0" i="0" dirty="0">
                <a:effectLst/>
              </a:rPr>
              <a:t> is used within the method body of </a:t>
            </a:r>
            <a:r>
              <a:rPr lang="en-GB" sz="2300" b="0" i="0" dirty="0">
                <a:solidFill>
                  <a:srgbClr val="C00000"/>
                </a:solidFill>
                <a:effectLst/>
              </a:rPr>
              <a:t>a new function definition.</a:t>
            </a:r>
          </a:p>
          <a:p>
            <a:r>
              <a:rPr lang="en-GB" sz="2300" b="0" i="0" dirty="0">
                <a:effectLst/>
              </a:rPr>
              <a:t>This new function is then assigned to the property </a:t>
            </a:r>
            <a:r>
              <a:rPr lang="en-GB" sz="2300" b="1" i="0" dirty="0">
                <a:effectLst/>
              </a:rPr>
              <a:t>increment</a:t>
            </a:r>
            <a:r>
              <a:rPr lang="en-GB" sz="2300" b="0" i="0" dirty="0">
                <a:effectLst/>
              </a:rPr>
              <a:t>.</a:t>
            </a:r>
          </a:p>
          <a:p>
            <a:r>
              <a:rPr lang="en-GB" sz="2300" b="0" i="0" dirty="0">
                <a:effectLst/>
              </a:rPr>
              <a:t>the second invocation of </a:t>
            </a:r>
            <a:r>
              <a:rPr lang="en-GB" sz="2300" b="1" i="1" dirty="0">
                <a:effectLst/>
              </a:rPr>
              <a:t>increment </a:t>
            </a:r>
            <a:r>
              <a:rPr lang="en-GB" sz="2300" b="0" i="0" dirty="0">
                <a:effectLst/>
              </a:rPr>
              <a:t>occurs, back in the </a:t>
            </a:r>
            <a:r>
              <a:rPr lang="en-GB" sz="2300" b="1" i="1" dirty="0">
                <a:effectLst/>
              </a:rPr>
              <a:t>main </a:t>
            </a:r>
            <a:r>
              <a:rPr lang="en-GB" sz="2300" b="0" i="0" dirty="0">
                <a:effectLst/>
              </a:rPr>
              <a:t>method </a:t>
            </a:r>
            <a:r>
              <a:rPr lang="en-GB" sz="2300" b="0" i="0" dirty="0">
                <a:solidFill>
                  <a:srgbClr val="C00000"/>
                </a:solidFill>
                <a:effectLst/>
              </a:rPr>
              <a:t>after</a:t>
            </a:r>
            <a:r>
              <a:rPr lang="en-GB" sz="2300" b="0" i="0" dirty="0">
                <a:effectLst/>
              </a:rPr>
              <a:t> the </a:t>
            </a:r>
            <a:r>
              <a:rPr lang="en-GB" sz="2300" b="1" i="1" dirty="0" err="1">
                <a:effectLst/>
              </a:rPr>
              <a:t>resetFunc</a:t>
            </a:r>
            <a:r>
              <a:rPr lang="en-GB" sz="2300" b="1" i="1" dirty="0">
                <a:effectLst/>
              </a:rPr>
              <a:t>()</a:t>
            </a:r>
            <a:r>
              <a:rPr lang="en-GB" sz="2300" b="0" i="0" dirty="0">
                <a:effectLst/>
              </a:rPr>
              <a:t> method has terminated.</a:t>
            </a:r>
          </a:p>
          <a:p>
            <a:r>
              <a:rPr lang="en-GB" sz="2300" b="0" i="0" dirty="0">
                <a:solidFill>
                  <a:srgbClr val="C00000"/>
                </a:solidFill>
                <a:effectLst/>
              </a:rPr>
              <a:t>Normally</a:t>
            </a:r>
            <a:r>
              <a:rPr lang="en-GB" sz="2300" b="0" i="0" dirty="0">
                <a:effectLst/>
              </a:rPr>
              <a:t> the variable </a:t>
            </a:r>
            <a:r>
              <a:rPr lang="en-GB" sz="2300" b="1" i="0" dirty="0">
                <a:effectLst/>
              </a:rPr>
              <a:t>addition </a:t>
            </a:r>
            <a:r>
              <a:rPr lang="en-GB" sz="2300" b="0" i="0" dirty="0">
                <a:effectLst/>
              </a:rPr>
              <a:t>would </a:t>
            </a:r>
            <a:r>
              <a:rPr lang="en-GB" sz="2300" b="0" i="0" dirty="0">
                <a:solidFill>
                  <a:srgbClr val="C00000"/>
                </a:solidFill>
                <a:effectLst/>
              </a:rPr>
              <a:t>no longer even be in existence</a:t>
            </a:r>
            <a:r>
              <a:rPr lang="en-GB" sz="2300" b="0" i="0" dirty="0">
                <a:effectLst/>
              </a:rPr>
              <a:t>, but we have “closure”.</a:t>
            </a:r>
          </a:p>
          <a:p>
            <a:r>
              <a:rPr lang="en-GB" sz="2300" b="1" i="1" dirty="0"/>
              <a:t>i</a:t>
            </a:r>
            <a:r>
              <a:rPr lang="en-GB" sz="2300" b="1" i="1" dirty="0">
                <a:effectLst/>
              </a:rPr>
              <a:t>ncrement</a:t>
            </a:r>
            <a:r>
              <a:rPr lang="en-GB" sz="2300" b="0" i="0" dirty="0">
                <a:effectLst/>
              </a:rPr>
              <a:t> when called the second time in the </a:t>
            </a:r>
            <a:r>
              <a:rPr lang="en-GB" sz="2300" b="1" i="1" dirty="0">
                <a:effectLst/>
              </a:rPr>
              <a:t>main</a:t>
            </a:r>
            <a:r>
              <a:rPr lang="en-GB" sz="2300" b="0" i="0" dirty="0">
                <a:effectLst/>
              </a:rPr>
              <a:t> method is the one defined within </a:t>
            </a:r>
            <a:r>
              <a:rPr lang="en-GB" sz="2300" b="1" i="1" dirty="0" err="1">
                <a:effectLst/>
              </a:rPr>
              <a:t>resetFunc</a:t>
            </a:r>
            <a:r>
              <a:rPr lang="en-GB" sz="2300" b="1" i="1" dirty="0">
                <a:effectLst/>
              </a:rPr>
              <a:t>()</a:t>
            </a:r>
            <a:r>
              <a:rPr lang="en-GB" sz="2300" b="0" i="0" dirty="0">
                <a:effectLst/>
              </a:rPr>
              <a:t> and which uses the variable </a:t>
            </a:r>
            <a:r>
              <a:rPr lang="en-GB" sz="2300" b="1" i="0" dirty="0">
                <a:effectLst/>
              </a:rPr>
              <a:t>addition</a:t>
            </a:r>
            <a:r>
              <a:rPr lang="en-GB" sz="2300" b="0" i="0" dirty="0">
                <a:effectLst/>
              </a:rPr>
              <a:t>.</a:t>
            </a:r>
            <a:endParaRPr lang="en-FI" sz="2300" b="1" i="1" dirty="0"/>
          </a:p>
        </p:txBody>
      </p:sp>
      <p:pic>
        <p:nvPicPr>
          <p:cNvPr id="5" name="Picture 4" descr="Text&#10;&#10;Description automatically generated">
            <a:extLst>
              <a:ext uri="{FF2B5EF4-FFF2-40B4-BE49-F238E27FC236}">
                <a16:creationId xmlns:a16="http://schemas.microsoft.com/office/drawing/2014/main" id="{196124E8-3D8D-226E-F180-1FF13175E238}"/>
              </a:ext>
            </a:extLst>
          </p:cNvPr>
          <p:cNvPicPr>
            <a:picLocks noChangeAspect="1"/>
          </p:cNvPicPr>
          <p:nvPr/>
        </p:nvPicPr>
        <p:blipFill>
          <a:blip r:embed="rId3"/>
          <a:stretch>
            <a:fillRect/>
          </a:stretch>
        </p:blipFill>
        <p:spPr>
          <a:xfrm>
            <a:off x="6159499" y="190501"/>
            <a:ext cx="6159501" cy="6381749"/>
          </a:xfrm>
          <a:prstGeom prst="rect">
            <a:avLst/>
          </a:prstGeom>
        </p:spPr>
      </p:pic>
      <p:pic>
        <p:nvPicPr>
          <p:cNvPr id="4" name="Picture 3" descr="A picture containing text, clipart&#10;&#10;Description automatically generated">
            <a:extLst>
              <a:ext uri="{FF2B5EF4-FFF2-40B4-BE49-F238E27FC236}">
                <a16:creationId xmlns:a16="http://schemas.microsoft.com/office/drawing/2014/main" id="{3EF93C94-D560-1560-B3B7-0CCE85309766}"/>
              </a:ext>
            </a:extLst>
          </p:cNvPr>
          <p:cNvPicPr>
            <a:picLocks noChangeAspect="1"/>
          </p:cNvPicPr>
          <p:nvPr/>
        </p:nvPicPr>
        <p:blipFill>
          <a:blip r:embed="rId4"/>
          <a:stretch>
            <a:fillRect/>
          </a:stretch>
        </p:blipFill>
        <p:spPr>
          <a:xfrm>
            <a:off x="10287000" y="6057900"/>
            <a:ext cx="1905000" cy="800100"/>
          </a:xfrm>
          <a:prstGeom prst="rect">
            <a:avLst/>
          </a:prstGeom>
        </p:spPr>
      </p:pic>
    </p:spTree>
    <p:extLst>
      <p:ext uri="{BB962C8B-B14F-4D97-AF65-F5344CB8AC3E}">
        <p14:creationId xmlns:p14="http://schemas.microsoft.com/office/powerpoint/2010/main" val="3672552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a:xfrm>
            <a:off x="838200" y="25401"/>
            <a:ext cx="10515600" cy="815975"/>
          </a:xfrm>
        </p:spPr>
        <p:txBody>
          <a:bodyPr/>
          <a:lstStyle/>
          <a:p>
            <a:r>
              <a:rPr lang="en-FI" b="1" dirty="0">
                <a:solidFill>
                  <a:schemeClr val="accent6"/>
                </a:solidFill>
              </a:rPr>
              <a:t>Closure!</a:t>
            </a:r>
          </a:p>
        </p:txBody>
      </p:sp>
      <p:sp>
        <p:nvSpPr>
          <p:cNvPr id="8" name="Content Placeholder 2">
            <a:extLst>
              <a:ext uri="{FF2B5EF4-FFF2-40B4-BE49-F238E27FC236}">
                <a16:creationId xmlns:a16="http://schemas.microsoft.com/office/drawing/2014/main" id="{E6BEFE59-AA03-F58F-CB8D-4A479ED665AD}"/>
              </a:ext>
            </a:extLst>
          </p:cNvPr>
          <p:cNvSpPr txBox="1">
            <a:spLocks/>
          </p:cNvSpPr>
          <p:nvPr/>
        </p:nvSpPr>
        <p:spPr>
          <a:xfrm>
            <a:off x="965200" y="1054100"/>
            <a:ext cx="4686301" cy="1557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FI" sz="2200" dirty="0">
              <a:solidFill>
                <a:srgbClr val="C00000"/>
              </a:solidFill>
            </a:endParaRPr>
          </a:p>
        </p:txBody>
      </p:sp>
      <p:pic>
        <p:nvPicPr>
          <p:cNvPr id="5" name="Picture 4" descr="Text&#10;&#10;Description automatically generated">
            <a:extLst>
              <a:ext uri="{FF2B5EF4-FFF2-40B4-BE49-F238E27FC236}">
                <a16:creationId xmlns:a16="http://schemas.microsoft.com/office/drawing/2014/main" id="{196124E8-3D8D-226E-F180-1FF13175E238}"/>
              </a:ext>
            </a:extLst>
          </p:cNvPr>
          <p:cNvPicPr>
            <a:picLocks noChangeAspect="1"/>
          </p:cNvPicPr>
          <p:nvPr/>
        </p:nvPicPr>
        <p:blipFill>
          <a:blip r:embed="rId3"/>
          <a:stretch>
            <a:fillRect/>
          </a:stretch>
        </p:blipFill>
        <p:spPr>
          <a:xfrm>
            <a:off x="6159499" y="190501"/>
            <a:ext cx="6159501" cy="6381749"/>
          </a:xfrm>
          <a:prstGeom prst="rect">
            <a:avLst/>
          </a:prstGeom>
        </p:spPr>
      </p:pic>
      <p:pic>
        <p:nvPicPr>
          <p:cNvPr id="4" name="Picture 3" descr="A picture containing text, clipart&#10;&#10;Description automatically generated">
            <a:extLst>
              <a:ext uri="{FF2B5EF4-FFF2-40B4-BE49-F238E27FC236}">
                <a16:creationId xmlns:a16="http://schemas.microsoft.com/office/drawing/2014/main" id="{3EF93C94-D560-1560-B3B7-0CCE85309766}"/>
              </a:ext>
            </a:extLst>
          </p:cNvPr>
          <p:cNvPicPr>
            <a:picLocks noChangeAspect="1"/>
          </p:cNvPicPr>
          <p:nvPr/>
        </p:nvPicPr>
        <p:blipFill>
          <a:blip r:embed="rId4"/>
          <a:stretch>
            <a:fillRect/>
          </a:stretch>
        </p:blipFill>
        <p:spPr>
          <a:xfrm>
            <a:off x="10287000" y="6057900"/>
            <a:ext cx="1905000" cy="800100"/>
          </a:xfrm>
          <a:prstGeom prst="rect">
            <a:avLst/>
          </a:prstGeom>
        </p:spPr>
      </p:pic>
      <p:pic>
        <p:nvPicPr>
          <p:cNvPr id="6" name="Content Placeholder 5" descr="Graphical user interface, text, application&#10;&#10;Description automatically generated">
            <a:extLst>
              <a:ext uri="{FF2B5EF4-FFF2-40B4-BE49-F238E27FC236}">
                <a16:creationId xmlns:a16="http://schemas.microsoft.com/office/drawing/2014/main" id="{C17494EA-56E9-7FC2-233C-F49AF1FD4A9B}"/>
              </a:ext>
            </a:extLst>
          </p:cNvPr>
          <p:cNvPicPr>
            <a:picLocks noGrp="1" noChangeAspect="1"/>
          </p:cNvPicPr>
          <p:nvPr>
            <p:ph idx="1"/>
          </p:nvPr>
        </p:nvPicPr>
        <p:blipFill>
          <a:blip r:embed="rId5"/>
          <a:stretch>
            <a:fillRect/>
          </a:stretch>
        </p:blipFill>
        <p:spPr>
          <a:xfrm>
            <a:off x="6311902" y="2611438"/>
            <a:ext cx="8179482" cy="2480149"/>
          </a:xfrm>
        </p:spPr>
      </p:pic>
      <p:sp>
        <p:nvSpPr>
          <p:cNvPr id="7" name="Content Placeholder 9">
            <a:extLst>
              <a:ext uri="{FF2B5EF4-FFF2-40B4-BE49-F238E27FC236}">
                <a16:creationId xmlns:a16="http://schemas.microsoft.com/office/drawing/2014/main" id="{1BB3B1B7-D254-9B11-BB84-34D06C5794FB}"/>
              </a:ext>
            </a:extLst>
          </p:cNvPr>
          <p:cNvSpPr txBox="1">
            <a:spLocks/>
          </p:cNvSpPr>
          <p:nvPr/>
        </p:nvSpPr>
        <p:spPr>
          <a:xfrm>
            <a:off x="685801" y="828676"/>
            <a:ext cx="5626098" cy="477519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FI" sz="2300" b="1" i="1" dirty="0"/>
          </a:p>
        </p:txBody>
      </p:sp>
      <p:sp>
        <p:nvSpPr>
          <p:cNvPr id="9" name="TextBox 8">
            <a:extLst>
              <a:ext uri="{FF2B5EF4-FFF2-40B4-BE49-F238E27FC236}">
                <a16:creationId xmlns:a16="http://schemas.microsoft.com/office/drawing/2014/main" id="{4EB42325-EB27-FC55-7594-D2906B9E4887}"/>
              </a:ext>
            </a:extLst>
          </p:cNvPr>
          <p:cNvSpPr txBox="1"/>
          <p:nvPr/>
        </p:nvSpPr>
        <p:spPr>
          <a:xfrm>
            <a:off x="965197" y="965200"/>
            <a:ext cx="4686301" cy="4893647"/>
          </a:xfrm>
          <a:prstGeom prst="rect">
            <a:avLst/>
          </a:prstGeom>
          <a:noFill/>
        </p:spPr>
        <p:txBody>
          <a:bodyPr wrap="square" rtlCol="0">
            <a:spAutoFit/>
          </a:bodyPr>
          <a:lstStyle/>
          <a:p>
            <a:pPr marL="342900" indent="-342900">
              <a:buFont typeface="Arial" panose="020B0604020202020204" pitchFamily="34" charset="0"/>
              <a:buChar char="•"/>
            </a:pPr>
            <a:r>
              <a:rPr lang="en-GB" sz="2400" b="0" i="0" dirty="0">
                <a:effectLst/>
              </a:rPr>
              <a:t>Scala ensures that the variable </a:t>
            </a:r>
            <a:r>
              <a:rPr lang="en-GB" sz="2400" b="1" i="0" dirty="0">
                <a:solidFill>
                  <a:srgbClr val="C00000"/>
                </a:solidFill>
                <a:effectLst/>
              </a:rPr>
              <a:t>addition</a:t>
            </a:r>
            <a:r>
              <a:rPr lang="en-GB" sz="2400" b="0" i="0" dirty="0">
                <a:solidFill>
                  <a:srgbClr val="C00000"/>
                </a:solidFill>
                <a:effectLst/>
              </a:rPr>
              <a:t> is available to the function</a:t>
            </a:r>
            <a:r>
              <a:rPr lang="en-GB" sz="2400" b="0" i="0" dirty="0">
                <a:effectLst/>
              </a:rPr>
              <a:t>, </a:t>
            </a:r>
            <a:r>
              <a:rPr lang="en-GB" sz="2400" b="0" i="0" dirty="0">
                <a:solidFill>
                  <a:srgbClr val="C00000"/>
                </a:solidFill>
                <a:effectLst/>
              </a:rPr>
              <a:t>even</a:t>
            </a:r>
            <a:r>
              <a:rPr lang="en-GB" sz="2400" b="0" i="0" dirty="0">
                <a:effectLst/>
              </a:rPr>
              <a:t> if the invocation of the </a:t>
            </a:r>
            <a:r>
              <a:rPr lang="en-GB" sz="2400" b="0" i="0" dirty="0">
                <a:solidFill>
                  <a:srgbClr val="C00000"/>
                </a:solidFill>
                <a:effectLst/>
              </a:rPr>
              <a:t>function is somewhere different to where it was defined</a:t>
            </a:r>
            <a:r>
              <a:rPr lang="en-GB" sz="2400" b="0" i="0" dirty="0">
                <a:effectLst/>
              </a:rPr>
              <a:t>.</a:t>
            </a:r>
          </a:p>
          <a:p>
            <a:pPr marL="342900" indent="-342900">
              <a:buFont typeface="Arial" panose="020B0604020202020204" pitchFamily="34" charset="0"/>
              <a:buChar char="•"/>
            </a:pPr>
            <a:r>
              <a:rPr lang="en-GB" sz="2400" b="0" i="0" dirty="0">
                <a:effectLst/>
              </a:rPr>
              <a:t> Scala does so by </a:t>
            </a:r>
            <a:r>
              <a:rPr lang="en-GB" sz="2400" b="0" i="0" dirty="0">
                <a:solidFill>
                  <a:srgbClr val="C00000"/>
                </a:solidFill>
                <a:effectLst/>
              </a:rPr>
              <a:t>binding any free variables </a:t>
            </a:r>
            <a:r>
              <a:rPr lang="en-GB" sz="2400" b="0" i="0" dirty="0">
                <a:effectLst/>
              </a:rPr>
              <a:t>(those defined outside the scope of the function) and </a:t>
            </a:r>
            <a:r>
              <a:rPr lang="en-GB" sz="2400" b="0" i="0" dirty="0">
                <a:solidFill>
                  <a:srgbClr val="C00000"/>
                </a:solidFill>
                <a:effectLst/>
              </a:rPr>
              <a:t>storing them </a:t>
            </a:r>
            <a:r>
              <a:rPr lang="en-GB" sz="2400" b="0" i="0" dirty="0">
                <a:effectLst/>
              </a:rPr>
              <a:t>so that they can be accessed for the function’s context (</a:t>
            </a:r>
            <a:r>
              <a:rPr lang="en-GB" sz="2400" b="0" i="0" dirty="0">
                <a:solidFill>
                  <a:srgbClr val="C00000"/>
                </a:solidFill>
                <a:effectLst/>
              </a:rPr>
              <a:t>in effect moving the variable from the local stack to the heap</a:t>
            </a:r>
            <a:r>
              <a:rPr lang="en-GB" sz="2400" b="0" i="0" dirty="0">
                <a:effectLst/>
              </a:rPr>
              <a:t>).</a:t>
            </a:r>
            <a:endParaRPr lang="en-FI" sz="2400" dirty="0"/>
          </a:p>
        </p:txBody>
      </p:sp>
    </p:spTree>
    <p:extLst>
      <p:ext uri="{BB962C8B-B14F-4D97-AF65-F5344CB8AC3E}">
        <p14:creationId xmlns:p14="http://schemas.microsoft.com/office/powerpoint/2010/main" val="89323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6BEFE59-AA03-F58F-CB8D-4A479ED665AD}"/>
              </a:ext>
            </a:extLst>
          </p:cNvPr>
          <p:cNvSpPr txBox="1">
            <a:spLocks/>
          </p:cNvSpPr>
          <p:nvPr/>
        </p:nvSpPr>
        <p:spPr>
          <a:xfrm>
            <a:off x="965200" y="1054100"/>
            <a:ext cx="4686301" cy="1557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FI" sz="2200" dirty="0">
              <a:solidFill>
                <a:srgbClr val="C00000"/>
              </a:solidFill>
            </a:endParaRPr>
          </a:p>
        </p:txBody>
      </p:sp>
      <p:pic>
        <p:nvPicPr>
          <p:cNvPr id="4" name="Picture 3" descr="A picture containing text, clipart&#10;&#10;Description automatically generated">
            <a:extLst>
              <a:ext uri="{FF2B5EF4-FFF2-40B4-BE49-F238E27FC236}">
                <a16:creationId xmlns:a16="http://schemas.microsoft.com/office/drawing/2014/main" id="{3EF93C94-D560-1560-B3B7-0CCE85309766}"/>
              </a:ext>
            </a:extLst>
          </p:cNvPr>
          <p:cNvPicPr>
            <a:picLocks noChangeAspect="1"/>
          </p:cNvPicPr>
          <p:nvPr/>
        </p:nvPicPr>
        <p:blipFill>
          <a:blip r:embed="rId3"/>
          <a:stretch>
            <a:fillRect/>
          </a:stretch>
        </p:blipFill>
        <p:spPr>
          <a:xfrm>
            <a:off x="10287000" y="6057900"/>
            <a:ext cx="1905000" cy="800100"/>
          </a:xfrm>
          <a:prstGeom prst="rect">
            <a:avLst/>
          </a:prstGeom>
        </p:spPr>
      </p:pic>
      <p:sp>
        <p:nvSpPr>
          <p:cNvPr id="7" name="Content Placeholder 9">
            <a:extLst>
              <a:ext uri="{FF2B5EF4-FFF2-40B4-BE49-F238E27FC236}">
                <a16:creationId xmlns:a16="http://schemas.microsoft.com/office/drawing/2014/main" id="{1BB3B1B7-D254-9B11-BB84-34D06C5794FB}"/>
              </a:ext>
            </a:extLst>
          </p:cNvPr>
          <p:cNvSpPr txBox="1">
            <a:spLocks/>
          </p:cNvSpPr>
          <p:nvPr/>
        </p:nvSpPr>
        <p:spPr>
          <a:xfrm>
            <a:off x="685801" y="828676"/>
            <a:ext cx="5626098" cy="477519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FI" sz="2300" b="1" i="1" dirty="0"/>
          </a:p>
        </p:txBody>
      </p:sp>
      <p:pic>
        <p:nvPicPr>
          <p:cNvPr id="10" name="Picture 9" descr="Diagram&#10;&#10;Description automatically generated">
            <a:extLst>
              <a:ext uri="{FF2B5EF4-FFF2-40B4-BE49-F238E27FC236}">
                <a16:creationId xmlns:a16="http://schemas.microsoft.com/office/drawing/2014/main" id="{A8DC6A19-8329-295B-12EB-878EB1040C1A}"/>
              </a:ext>
            </a:extLst>
          </p:cNvPr>
          <p:cNvPicPr>
            <a:picLocks noChangeAspect="1"/>
          </p:cNvPicPr>
          <p:nvPr/>
        </p:nvPicPr>
        <p:blipFill>
          <a:blip r:embed="rId4"/>
          <a:stretch>
            <a:fillRect/>
          </a:stretch>
        </p:blipFill>
        <p:spPr>
          <a:xfrm>
            <a:off x="813099" y="431800"/>
            <a:ext cx="10615140" cy="5702300"/>
          </a:xfrm>
          <a:prstGeom prst="rect">
            <a:avLst/>
          </a:prstGeom>
        </p:spPr>
      </p:pic>
    </p:spTree>
    <p:extLst>
      <p:ext uri="{BB962C8B-B14F-4D97-AF65-F5344CB8AC3E}">
        <p14:creationId xmlns:p14="http://schemas.microsoft.com/office/powerpoint/2010/main" val="1295737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0ABEE3-26F7-81B9-9EF3-2A3A6400454B}"/>
              </a:ext>
            </a:extLst>
          </p:cNvPr>
          <p:cNvSpPr>
            <a:spLocks noGrp="1"/>
          </p:cNvSpPr>
          <p:nvPr>
            <p:ph type="title"/>
          </p:nvPr>
        </p:nvSpPr>
        <p:spPr>
          <a:xfrm>
            <a:off x="6513788" y="365125"/>
            <a:ext cx="4840010" cy="1807305"/>
          </a:xfrm>
        </p:spPr>
        <p:txBody>
          <a:bodyPr>
            <a:normAutofit/>
          </a:bodyPr>
          <a:lstStyle/>
          <a:p>
            <a:r>
              <a:rPr lang="en-FI" dirty="0"/>
              <a:t>References</a:t>
            </a:r>
          </a:p>
        </p:txBody>
      </p:sp>
      <p:pic>
        <p:nvPicPr>
          <p:cNvPr id="5" name="Picture 4" descr="Stack of books">
            <a:extLst>
              <a:ext uri="{FF2B5EF4-FFF2-40B4-BE49-F238E27FC236}">
                <a16:creationId xmlns:a16="http://schemas.microsoft.com/office/drawing/2014/main" id="{C6C4819A-D3F0-4D51-AE4B-961719A637FB}"/>
              </a:ext>
            </a:extLst>
          </p:cNvPr>
          <p:cNvPicPr>
            <a:picLocks noChangeAspect="1"/>
          </p:cNvPicPr>
          <p:nvPr/>
        </p:nvPicPr>
        <p:blipFill rotWithShape="1">
          <a:blip r:embed="rId2"/>
          <a:srcRect l="37364" r="3102"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971AA05E-7E5F-B88E-C776-E33C48683DD4}"/>
              </a:ext>
            </a:extLst>
          </p:cNvPr>
          <p:cNvSpPr>
            <a:spLocks noGrp="1"/>
          </p:cNvSpPr>
          <p:nvPr>
            <p:ph idx="1"/>
          </p:nvPr>
        </p:nvSpPr>
        <p:spPr>
          <a:xfrm>
            <a:off x="6295260" y="1990397"/>
            <a:ext cx="5715000" cy="3843666"/>
          </a:xfrm>
        </p:spPr>
        <p:txBody>
          <a:bodyPr>
            <a:noAutofit/>
          </a:bodyPr>
          <a:lstStyle/>
          <a:p>
            <a:r>
              <a:rPr lang="en-GB" sz="2400" dirty="0" err="1"/>
              <a:t>Chiusano</a:t>
            </a:r>
            <a:r>
              <a:rPr lang="en-GB" sz="2400" dirty="0"/>
              <a:t>, P., &amp; Bjarnason, R. (2014). </a:t>
            </a:r>
            <a:r>
              <a:rPr lang="en-GB" sz="2400" i="1" dirty="0"/>
              <a:t>Functional Programming in Scala</a:t>
            </a:r>
            <a:r>
              <a:rPr lang="en-GB" sz="2400" dirty="0"/>
              <a:t>. Manning publications.</a:t>
            </a:r>
          </a:p>
          <a:p>
            <a:r>
              <a:rPr lang="en-GB" sz="2400" dirty="0"/>
              <a:t>Hunt, J. (2018). A Beginner’s Guide to Scala, Object Orientation and Functional Programming. In </a:t>
            </a:r>
            <a:r>
              <a:rPr lang="en-GB" sz="2400" i="1" dirty="0"/>
              <a:t>A Beginner’s Guide to Scala, Object Orientation and Functional Programming</a:t>
            </a:r>
            <a:r>
              <a:rPr lang="en-GB" sz="2400" dirty="0"/>
              <a:t>. Springer International Publishing. https://</a:t>
            </a:r>
            <a:r>
              <a:rPr lang="en-GB" sz="2400" dirty="0" err="1"/>
              <a:t>doi.org</a:t>
            </a:r>
            <a:r>
              <a:rPr lang="en-GB" sz="2400" dirty="0"/>
              <a:t>/10.1007/978-3-319-75771-1</a:t>
            </a:r>
          </a:p>
        </p:txBody>
      </p:sp>
    </p:spTree>
    <p:extLst>
      <p:ext uri="{BB962C8B-B14F-4D97-AF65-F5344CB8AC3E}">
        <p14:creationId xmlns:p14="http://schemas.microsoft.com/office/powerpoint/2010/main" val="39178176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p:txBody>
          <a:bodyPr/>
          <a:lstStyle/>
          <a:p>
            <a:r>
              <a:rPr lang="en-FI" dirty="0"/>
              <a:t>Scala as Functional Language</a:t>
            </a:r>
          </a:p>
        </p:txBody>
      </p:sp>
      <p:sp>
        <p:nvSpPr>
          <p:cNvPr id="3" name="Content Placeholder 2">
            <a:extLst>
              <a:ext uri="{FF2B5EF4-FFF2-40B4-BE49-F238E27FC236}">
                <a16:creationId xmlns:a16="http://schemas.microsoft.com/office/drawing/2014/main" id="{47CF86C2-DC35-9858-DC05-690339A63424}"/>
              </a:ext>
            </a:extLst>
          </p:cNvPr>
          <p:cNvSpPr>
            <a:spLocks noGrp="1"/>
          </p:cNvSpPr>
          <p:nvPr>
            <p:ph idx="1"/>
          </p:nvPr>
        </p:nvSpPr>
        <p:spPr>
          <a:xfrm>
            <a:off x="838199" y="1825625"/>
            <a:ext cx="10597587" cy="4351338"/>
          </a:xfrm>
        </p:spPr>
        <p:txBody>
          <a:bodyPr/>
          <a:lstStyle/>
          <a:p>
            <a:r>
              <a:rPr lang="en-GB" sz="3000" dirty="0"/>
              <a:t>F</a:t>
            </a:r>
            <a:r>
              <a:rPr lang="en-GB" sz="3000" b="0" i="0" dirty="0">
                <a:effectLst/>
              </a:rPr>
              <a:t>unctions are like instances or values and can be:</a:t>
            </a:r>
          </a:p>
          <a:p>
            <a:pPr lvl="1"/>
            <a:r>
              <a:rPr lang="en-GB" sz="2600" b="0" i="0" dirty="0">
                <a:effectLst/>
              </a:rPr>
              <a:t>Assigned to variables [</a:t>
            </a:r>
            <a:r>
              <a:rPr lang="en-GB" sz="2600" b="1" i="0" dirty="0" err="1">
                <a:effectLst/>
              </a:rPr>
              <a:t>val</a:t>
            </a:r>
            <a:r>
              <a:rPr lang="en-GB" sz="2600" b="0" i="0" dirty="0">
                <a:effectLst/>
              </a:rPr>
              <a:t>, </a:t>
            </a:r>
            <a:r>
              <a:rPr lang="en-GB" sz="2600" b="1" i="0" dirty="0">
                <a:effectLst/>
              </a:rPr>
              <a:t>var</a:t>
            </a:r>
            <a:r>
              <a:rPr lang="en-GB" sz="2600" b="0" i="0" dirty="0">
                <a:effectLst/>
              </a:rPr>
              <a:t>]: can hold a reference to a function that makes them part of the type system in Scala.</a:t>
            </a:r>
            <a:endParaRPr lang="en-GB" sz="2600" dirty="0"/>
          </a:p>
          <a:p>
            <a:pPr lvl="1"/>
            <a:r>
              <a:rPr lang="en-GB" sz="2600" b="0" i="0" dirty="0">
                <a:effectLst/>
              </a:rPr>
              <a:t>Passed as parameters to functions</a:t>
            </a:r>
            <a:r>
              <a:rPr lang="en-GB" sz="2600" dirty="0"/>
              <a:t>.</a:t>
            </a:r>
          </a:p>
          <a:p>
            <a:pPr lvl="1"/>
            <a:r>
              <a:rPr lang="en-GB" sz="2600" b="0" i="0" dirty="0">
                <a:effectLst/>
              </a:rPr>
              <a:t>Returned as results of functions</a:t>
            </a:r>
            <a:r>
              <a:rPr lang="en-GB" sz="2600" dirty="0"/>
              <a:t>.</a:t>
            </a:r>
          </a:p>
          <a:p>
            <a:pPr lvl="1"/>
            <a:r>
              <a:rPr lang="en-GB" sz="2600" b="0" i="0" dirty="0">
                <a:effectLst/>
              </a:rPr>
              <a:t>Written as function literals.</a:t>
            </a:r>
          </a:p>
          <a:p>
            <a:pPr lvl="1"/>
            <a:r>
              <a:rPr lang="en-GB" sz="2600" b="0" i="0" dirty="0">
                <a:effectLst/>
              </a:rPr>
              <a:t>they can be evaluated which results in the function being executed.</a:t>
            </a:r>
          </a:p>
        </p:txBody>
      </p:sp>
      <p:pic>
        <p:nvPicPr>
          <p:cNvPr id="4" name="Picture 3" descr="A picture containing text, clipart&#10;&#10;Description automatically generated">
            <a:extLst>
              <a:ext uri="{FF2B5EF4-FFF2-40B4-BE49-F238E27FC236}">
                <a16:creationId xmlns:a16="http://schemas.microsoft.com/office/drawing/2014/main" id="{363137C6-716A-E99A-0CC4-1487D829F42A}"/>
              </a:ext>
            </a:extLst>
          </p:cNvPr>
          <p:cNvPicPr>
            <a:picLocks noChangeAspect="1"/>
          </p:cNvPicPr>
          <p:nvPr/>
        </p:nvPicPr>
        <p:blipFill>
          <a:blip r:embed="rId3"/>
          <a:stretch>
            <a:fillRect/>
          </a:stretch>
        </p:blipFill>
        <p:spPr>
          <a:xfrm>
            <a:off x="10287000" y="6057900"/>
            <a:ext cx="1905000" cy="800100"/>
          </a:xfrm>
          <a:prstGeom prst="rect">
            <a:avLst/>
          </a:prstGeom>
        </p:spPr>
      </p:pic>
    </p:spTree>
    <p:extLst>
      <p:ext uri="{BB962C8B-B14F-4D97-AF65-F5344CB8AC3E}">
        <p14:creationId xmlns:p14="http://schemas.microsoft.com/office/powerpoint/2010/main" val="3066564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p:txBody>
          <a:bodyPr/>
          <a:lstStyle/>
          <a:p>
            <a:r>
              <a:rPr lang="en-FI"/>
              <a:t>Defining Scala Functions</a:t>
            </a:r>
            <a:endParaRPr lang="en-FI" dirty="0"/>
          </a:p>
        </p:txBody>
      </p:sp>
      <p:pic>
        <p:nvPicPr>
          <p:cNvPr id="6" name="Content Placeholder 5">
            <a:extLst>
              <a:ext uri="{FF2B5EF4-FFF2-40B4-BE49-F238E27FC236}">
                <a16:creationId xmlns:a16="http://schemas.microsoft.com/office/drawing/2014/main" id="{5E17C6F6-6916-0725-7246-8E27A0271505}"/>
              </a:ext>
            </a:extLst>
          </p:cNvPr>
          <p:cNvPicPr>
            <a:picLocks noGrp="1" noChangeAspect="1"/>
          </p:cNvPicPr>
          <p:nvPr>
            <p:ph idx="1"/>
          </p:nvPr>
        </p:nvPicPr>
        <p:blipFill>
          <a:blip r:embed="rId3"/>
          <a:stretch>
            <a:fillRect/>
          </a:stretch>
        </p:blipFill>
        <p:spPr>
          <a:xfrm>
            <a:off x="1019174" y="1655366"/>
            <a:ext cx="5089525" cy="691356"/>
          </a:xfrm>
        </p:spPr>
      </p:pic>
      <p:pic>
        <p:nvPicPr>
          <p:cNvPr id="4" name="Picture 3" descr="A picture containing text, clipart&#10;&#10;Description automatically generated">
            <a:extLst>
              <a:ext uri="{FF2B5EF4-FFF2-40B4-BE49-F238E27FC236}">
                <a16:creationId xmlns:a16="http://schemas.microsoft.com/office/drawing/2014/main" id="{E8DAFB6B-E2B6-6762-3BE7-A804EC1D676A}"/>
              </a:ext>
            </a:extLst>
          </p:cNvPr>
          <p:cNvPicPr>
            <a:picLocks noChangeAspect="1"/>
          </p:cNvPicPr>
          <p:nvPr/>
        </p:nvPicPr>
        <p:blipFill>
          <a:blip r:embed="rId4"/>
          <a:stretch>
            <a:fillRect/>
          </a:stretch>
        </p:blipFill>
        <p:spPr>
          <a:xfrm>
            <a:off x="10287000" y="6057900"/>
            <a:ext cx="1905000" cy="800100"/>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DD1E5C29-5C80-5A9C-8F5B-FD61AE12DA9A}"/>
              </a:ext>
            </a:extLst>
          </p:cNvPr>
          <p:cNvPicPr>
            <a:picLocks noChangeAspect="1"/>
          </p:cNvPicPr>
          <p:nvPr/>
        </p:nvPicPr>
        <p:blipFill>
          <a:blip r:embed="rId5"/>
          <a:stretch>
            <a:fillRect/>
          </a:stretch>
        </p:blipFill>
        <p:spPr>
          <a:xfrm>
            <a:off x="948520" y="2184469"/>
            <a:ext cx="3610511" cy="889794"/>
          </a:xfrm>
          <a:prstGeom prst="rect">
            <a:avLst/>
          </a:prstGeom>
        </p:spPr>
      </p:pic>
      <p:sp>
        <p:nvSpPr>
          <p:cNvPr id="9" name="TextBox 8">
            <a:extLst>
              <a:ext uri="{FF2B5EF4-FFF2-40B4-BE49-F238E27FC236}">
                <a16:creationId xmlns:a16="http://schemas.microsoft.com/office/drawing/2014/main" id="{DC448B7C-DDFD-FB91-DAD4-42F46C5245C7}"/>
              </a:ext>
            </a:extLst>
          </p:cNvPr>
          <p:cNvSpPr txBox="1"/>
          <p:nvPr/>
        </p:nvSpPr>
        <p:spPr>
          <a:xfrm>
            <a:off x="6814354" y="1692276"/>
            <a:ext cx="4610100" cy="2000548"/>
          </a:xfrm>
          <a:prstGeom prst="rect">
            <a:avLst/>
          </a:prstGeom>
          <a:noFill/>
        </p:spPr>
        <p:txBody>
          <a:bodyPr wrap="square" rtlCol="0">
            <a:spAutoFit/>
          </a:bodyPr>
          <a:lstStyle/>
          <a:p>
            <a:r>
              <a:rPr lang="en-GB" sz="2200" b="0" i="0" dirty="0">
                <a:effectLst/>
                <a:latin typeface="Times New Roman" panose="02020603050405020304" pitchFamily="18" charset="0"/>
              </a:rPr>
              <a:t>It takes a </a:t>
            </a:r>
            <a:r>
              <a:rPr lang="en-GB" sz="2200" b="0" i="0" dirty="0">
                <a:solidFill>
                  <a:srgbClr val="C00000"/>
                </a:solidFill>
                <a:effectLst/>
                <a:latin typeface="Times New Roman" panose="02020603050405020304" pitchFamily="18" charset="0"/>
              </a:rPr>
              <a:t>single parameter of type Int </a:t>
            </a:r>
            <a:r>
              <a:rPr lang="en-GB" sz="2200" b="0" i="0" dirty="0">
                <a:effectLst/>
                <a:latin typeface="Times New Roman" panose="02020603050405020304" pitchFamily="18" charset="0"/>
              </a:rPr>
              <a:t>and </a:t>
            </a:r>
            <a:r>
              <a:rPr lang="en-GB" sz="2200" b="0" i="0" dirty="0">
                <a:solidFill>
                  <a:srgbClr val="C00000"/>
                </a:solidFill>
                <a:effectLst/>
                <a:latin typeface="Times New Roman" panose="02020603050405020304" pitchFamily="18" charset="0"/>
              </a:rPr>
              <a:t>returns an Int</a:t>
            </a:r>
            <a:r>
              <a:rPr lang="en-GB" sz="2200" b="0" i="0" dirty="0">
                <a:effectLst/>
                <a:latin typeface="Times New Roman" panose="02020603050405020304" pitchFamily="18" charset="0"/>
              </a:rPr>
              <a:t>.</a:t>
            </a:r>
          </a:p>
          <a:p>
            <a:r>
              <a:rPr lang="en-GB" sz="2200" dirty="0">
                <a:latin typeface="Times New Roman" panose="02020603050405020304" pitchFamily="18" charset="0"/>
              </a:rPr>
              <a:t>The signature is </a:t>
            </a:r>
          </a:p>
          <a:p>
            <a:r>
              <a:rPr lang="en-GB" sz="2200" b="0" i="0" dirty="0">
                <a:effectLst/>
                <a:latin typeface="Times New Roman" panose="02020603050405020304" pitchFamily="18" charset="0"/>
              </a:rPr>
              <a:t>	(Int): Int</a:t>
            </a:r>
          </a:p>
          <a:p>
            <a:endParaRPr lang="en-GB" dirty="0">
              <a:latin typeface="Times New Roman" panose="02020603050405020304" pitchFamily="18" charset="0"/>
            </a:endParaRPr>
          </a:p>
          <a:p>
            <a:endParaRPr lang="en-FI" dirty="0"/>
          </a:p>
        </p:txBody>
      </p:sp>
      <p:pic>
        <p:nvPicPr>
          <p:cNvPr id="11" name="Picture 10" descr="Text, letter&#10;&#10;Description automatically generated">
            <a:extLst>
              <a:ext uri="{FF2B5EF4-FFF2-40B4-BE49-F238E27FC236}">
                <a16:creationId xmlns:a16="http://schemas.microsoft.com/office/drawing/2014/main" id="{613A917D-1229-D562-3FD7-FEA870DA217E}"/>
              </a:ext>
            </a:extLst>
          </p:cNvPr>
          <p:cNvPicPr>
            <a:picLocks noChangeAspect="1"/>
          </p:cNvPicPr>
          <p:nvPr/>
        </p:nvPicPr>
        <p:blipFill>
          <a:blip r:embed="rId6"/>
          <a:stretch>
            <a:fillRect/>
          </a:stretch>
        </p:blipFill>
        <p:spPr>
          <a:xfrm>
            <a:off x="1006475" y="3555999"/>
            <a:ext cx="5089524" cy="2968889"/>
          </a:xfrm>
          <a:prstGeom prst="rect">
            <a:avLst/>
          </a:prstGeom>
          <a:ln w="25400">
            <a:solidFill>
              <a:schemeClr val="accent1">
                <a:lumMod val="75000"/>
              </a:schemeClr>
            </a:solidFill>
          </a:ln>
        </p:spPr>
      </p:pic>
      <p:sp>
        <p:nvSpPr>
          <p:cNvPr id="12" name="TextBox 11">
            <a:extLst>
              <a:ext uri="{FF2B5EF4-FFF2-40B4-BE49-F238E27FC236}">
                <a16:creationId xmlns:a16="http://schemas.microsoft.com/office/drawing/2014/main" id="{2D35AC93-76C8-5517-99CB-AAB0BF568596}"/>
              </a:ext>
            </a:extLst>
          </p:cNvPr>
          <p:cNvSpPr txBox="1"/>
          <p:nvPr/>
        </p:nvSpPr>
        <p:spPr>
          <a:xfrm>
            <a:off x="6649254" y="3692824"/>
            <a:ext cx="4940300" cy="1785104"/>
          </a:xfrm>
          <a:prstGeom prst="rect">
            <a:avLst/>
          </a:prstGeom>
          <a:noFill/>
        </p:spPr>
        <p:txBody>
          <a:bodyPr wrap="square" rtlCol="0">
            <a:spAutoFit/>
          </a:bodyPr>
          <a:lstStyle/>
          <a:p>
            <a:r>
              <a:rPr lang="en-GB" sz="2200" dirty="0">
                <a:latin typeface="Times New Roman" panose="02020603050405020304" pitchFamily="18" charset="0"/>
              </a:rPr>
              <a:t>A</a:t>
            </a:r>
            <a:r>
              <a:rPr lang="en-GB" sz="2200" b="0" i="0" dirty="0">
                <a:effectLst/>
                <a:latin typeface="Times New Roman" panose="02020603050405020304" pitchFamily="18" charset="0"/>
              </a:rPr>
              <a:t>ssigning </a:t>
            </a:r>
            <a:r>
              <a:rPr lang="en-GB" sz="2200" b="0" i="0" dirty="0">
                <a:solidFill>
                  <a:srgbClr val="C00000"/>
                </a:solidFill>
                <a:effectLst/>
                <a:latin typeface="Times New Roman" panose="02020603050405020304" pitchFamily="18" charset="0"/>
              </a:rPr>
              <a:t>the function to a local variable </a:t>
            </a:r>
            <a:r>
              <a:rPr lang="en-GB" sz="2200" b="0" i="0" dirty="0">
                <a:effectLst/>
                <a:latin typeface="Times New Roman" panose="02020603050405020304" pitchFamily="18" charset="0"/>
              </a:rPr>
              <a:t>or to a property.</a:t>
            </a:r>
          </a:p>
          <a:p>
            <a:r>
              <a:rPr lang="en-GB" sz="2200" dirty="0">
                <a:latin typeface="Times New Roman" panose="02020603050405020304" pitchFamily="18" charset="0"/>
              </a:rPr>
              <a:t>Now </a:t>
            </a:r>
            <a:r>
              <a:rPr lang="en-GB" sz="2200" b="0" i="0" dirty="0">
                <a:effectLst/>
                <a:latin typeface="Times New Roman" panose="02020603050405020304" pitchFamily="18" charset="0"/>
              </a:rPr>
              <a:t>we can </a:t>
            </a:r>
            <a:r>
              <a:rPr lang="en-GB" sz="2200" b="0" i="0" dirty="0">
                <a:solidFill>
                  <a:srgbClr val="C00000"/>
                </a:solidFill>
                <a:effectLst/>
                <a:latin typeface="Times New Roman" panose="02020603050405020304" pitchFamily="18" charset="0"/>
              </a:rPr>
              <a:t>invoke the function via that variable </a:t>
            </a:r>
            <a:r>
              <a:rPr lang="en-GB" sz="2200" b="0" i="0" dirty="0">
                <a:effectLst/>
                <a:latin typeface="Times New Roman" panose="02020603050405020304" pitchFamily="18" charset="0"/>
              </a:rPr>
              <a:t>or property.</a:t>
            </a:r>
            <a:endParaRPr lang="en-GB" sz="2200" dirty="0">
              <a:latin typeface="Times New Roman" panose="02020603050405020304" pitchFamily="18" charset="0"/>
            </a:endParaRPr>
          </a:p>
          <a:p>
            <a:endParaRPr lang="en-FI" sz="2200" dirty="0"/>
          </a:p>
        </p:txBody>
      </p:sp>
      <p:sp>
        <p:nvSpPr>
          <p:cNvPr id="14" name="TextBox 13">
            <a:extLst>
              <a:ext uri="{FF2B5EF4-FFF2-40B4-BE49-F238E27FC236}">
                <a16:creationId xmlns:a16="http://schemas.microsoft.com/office/drawing/2014/main" id="{087F17B5-C0ED-0FE7-47F8-4EFC60C1DB65}"/>
              </a:ext>
            </a:extLst>
          </p:cNvPr>
          <p:cNvSpPr txBox="1"/>
          <p:nvPr/>
        </p:nvSpPr>
        <p:spPr>
          <a:xfrm>
            <a:off x="6115853" y="5497235"/>
            <a:ext cx="723900" cy="1046440"/>
          </a:xfrm>
          <a:prstGeom prst="rect">
            <a:avLst/>
          </a:prstGeom>
          <a:noFill/>
          <a:ln w="25400">
            <a:solidFill>
              <a:srgbClr val="7030A0"/>
            </a:solidFill>
          </a:ln>
        </p:spPr>
        <p:txBody>
          <a:bodyPr wrap="square" rtlCol="0">
            <a:spAutoFit/>
          </a:bodyPr>
          <a:lstStyle/>
          <a:p>
            <a:r>
              <a:rPr lang="en-FI" sz="2200" dirty="0"/>
              <a:t>4</a:t>
            </a:r>
          </a:p>
          <a:p>
            <a:r>
              <a:rPr lang="en-FI" sz="2200" dirty="0"/>
              <a:t>16</a:t>
            </a:r>
          </a:p>
          <a:p>
            <a:endParaRPr lang="en-FI" dirty="0"/>
          </a:p>
        </p:txBody>
      </p:sp>
    </p:spTree>
    <p:extLst>
      <p:ext uri="{BB962C8B-B14F-4D97-AF65-F5344CB8AC3E}">
        <p14:creationId xmlns:p14="http://schemas.microsoft.com/office/powerpoint/2010/main" val="34571223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p:txBody>
          <a:bodyPr/>
          <a:lstStyle/>
          <a:p>
            <a:r>
              <a:rPr lang="en-FI"/>
              <a:t>Defining Scala Functions</a:t>
            </a:r>
            <a:endParaRPr lang="en-FI" dirty="0"/>
          </a:p>
        </p:txBody>
      </p:sp>
      <p:pic>
        <p:nvPicPr>
          <p:cNvPr id="4" name="Picture 3" descr="A picture containing text, clipart&#10;&#10;Description automatically generated">
            <a:extLst>
              <a:ext uri="{FF2B5EF4-FFF2-40B4-BE49-F238E27FC236}">
                <a16:creationId xmlns:a16="http://schemas.microsoft.com/office/drawing/2014/main" id="{E8DAFB6B-E2B6-6762-3BE7-A804EC1D676A}"/>
              </a:ext>
            </a:extLst>
          </p:cNvPr>
          <p:cNvPicPr>
            <a:picLocks noChangeAspect="1"/>
          </p:cNvPicPr>
          <p:nvPr/>
        </p:nvPicPr>
        <p:blipFill>
          <a:blip r:embed="rId3"/>
          <a:stretch>
            <a:fillRect/>
          </a:stretch>
        </p:blipFill>
        <p:spPr>
          <a:xfrm>
            <a:off x="10287000" y="6057900"/>
            <a:ext cx="1905000" cy="800100"/>
          </a:xfrm>
          <a:prstGeom prst="rect">
            <a:avLst/>
          </a:prstGeom>
        </p:spPr>
      </p:pic>
      <p:sp>
        <p:nvSpPr>
          <p:cNvPr id="9" name="TextBox 8">
            <a:extLst>
              <a:ext uri="{FF2B5EF4-FFF2-40B4-BE49-F238E27FC236}">
                <a16:creationId xmlns:a16="http://schemas.microsoft.com/office/drawing/2014/main" id="{DC448B7C-DDFD-FB91-DAD4-42F46C5245C7}"/>
              </a:ext>
            </a:extLst>
          </p:cNvPr>
          <p:cNvSpPr txBox="1"/>
          <p:nvPr/>
        </p:nvSpPr>
        <p:spPr>
          <a:xfrm>
            <a:off x="6213877" y="1704740"/>
            <a:ext cx="4610100" cy="707886"/>
          </a:xfrm>
          <a:prstGeom prst="rect">
            <a:avLst/>
          </a:prstGeom>
          <a:noFill/>
        </p:spPr>
        <p:txBody>
          <a:bodyPr wrap="square" rtlCol="0">
            <a:spAutoFit/>
          </a:bodyPr>
          <a:lstStyle/>
          <a:p>
            <a:r>
              <a:rPr lang="en-GB" sz="2200" b="1" i="1" dirty="0" err="1">
                <a:latin typeface="Times New Roman" panose="02020603050405020304" pitchFamily="18" charset="0"/>
              </a:rPr>
              <a:t>m</a:t>
            </a:r>
            <a:r>
              <a:rPr lang="en-GB" sz="2200" b="1" i="1" dirty="0" err="1">
                <a:effectLst/>
                <a:latin typeface="Times New Roman" panose="02020603050405020304" pitchFamily="18" charset="0"/>
              </a:rPr>
              <a:t>ult</a:t>
            </a:r>
            <a:r>
              <a:rPr lang="en-GB" sz="2200" b="0" i="0" dirty="0">
                <a:effectLst/>
                <a:latin typeface="Times New Roman" panose="02020603050405020304" pitchFamily="18" charset="0"/>
              </a:rPr>
              <a:t> </a:t>
            </a:r>
            <a:r>
              <a:rPr lang="en-GB" sz="2200" b="0" i="0" dirty="0">
                <a:solidFill>
                  <a:srgbClr val="C00000"/>
                </a:solidFill>
                <a:effectLst/>
                <a:latin typeface="Times New Roman" panose="02020603050405020304" pitchFamily="18" charset="0"/>
              </a:rPr>
              <a:t>holds a reference to a function</a:t>
            </a:r>
            <a:r>
              <a:rPr lang="en-GB" sz="2200" b="0" i="0" dirty="0">
                <a:effectLst/>
                <a:latin typeface="Times New Roman" panose="02020603050405020304" pitchFamily="18" charset="0"/>
              </a:rPr>
              <a:t>.</a:t>
            </a:r>
            <a:endParaRPr lang="en-GB" sz="2200" dirty="0">
              <a:latin typeface="Times New Roman" panose="02020603050405020304" pitchFamily="18" charset="0"/>
            </a:endParaRPr>
          </a:p>
          <a:p>
            <a:endParaRPr lang="en-FI" dirty="0"/>
          </a:p>
        </p:txBody>
      </p:sp>
      <p:sp>
        <p:nvSpPr>
          <p:cNvPr id="12" name="TextBox 11">
            <a:extLst>
              <a:ext uri="{FF2B5EF4-FFF2-40B4-BE49-F238E27FC236}">
                <a16:creationId xmlns:a16="http://schemas.microsoft.com/office/drawing/2014/main" id="{2D35AC93-76C8-5517-99CB-AAB0BF568596}"/>
              </a:ext>
            </a:extLst>
          </p:cNvPr>
          <p:cNvSpPr txBox="1"/>
          <p:nvPr/>
        </p:nvSpPr>
        <p:spPr>
          <a:xfrm>
            <a:off x="863600" y="2777668"/>
            <a:ext cx="10751354" cy="1107996"/>
          </a:xfrm>
          <a:prstGeom prst="rect">
            <a:avLst/>
          </a:prstGeom>
          <a:noFill/>
        </p:spPr>
        <p:txBody>
          <a:bodyPr wrap="square" rtlCol="0">
            <a:spAutoFit/>
          </a:bodyPr>
          <a:lstStyle/>
          <a:p>
            <a:r>
              <a:rPr lang="en-GB" sz="2200" dirty="0">
                <a:solidFill>
                  <a:srgbClr val="C00000"/>
                </a:solidFill>
                <a:latin typeface="Times New Roman" panose="02020603050405020304" pitchFamily="18" charset="0"/>
              </a:rPr>
              <a:t>F</a:t>
            </a:r>
            <a:r>
              <a:rPr lang="en-GB" sz="2200" b="0" i="0" dirty="0">
                <a:solidFill>
                  <a:srgbClr val="C00000"/>
                </a:solidFill>
                <a:effectLst/>
                <a:latin typeface="Times New Roman" panose="02020603050405020304" pitchFamily="18" charset="0"/>
              </a:rPr>
              <a:t>unction is an entity within the language </a:t>
            </a:r>
            <a:r>
              <a:rPr lang="en-GB" sz="2200" b="0" i="0" dirty="0">
                <a:effectLst/>
                <a:latin typeface="Times New Roman" panose="02020603050405020304" pitchFamily="18" charset="0"/>
              </a:rPr>
              <a:t>rather than just some code written within an object (as is the case for methods). </a:t>
            </a:r>
          </a:p>
          <a:p>
            <a:r>
              <a:rPr lang="en-GB" sz="2200" b="0" i="0" dirty="0">
                <a:effectLst/>
                <a:latin typeface="Times New Roman" panose="02020603050405020304" pitchFamily="18" charset="0"/>
              </a:rPr>
              <a:t>Therefore, </a:t>
            </a:r>
            <a:r>
              <a:rPr lang="en-GB" sz="2200" b="0" i="0" dirty="0">
                <a:solidFill>
                  <a:srgbClr val="C00000"/>
                </a:solidFill>
                <a:effectLst/>
                <a:latin typeface="Times New Roman" panose="02020603050405020304" pitchFamily="18" charset="0"/>
              </a:rPr>
              <a:t>we can also assign the function referenced by </a:t>
            </a:r>
            <a:r>
              <a:rPr lang="en-GB" sz="2200" b="1" i="1" dirty="0" err="1">
                <a:solidFill>
                  <a:srgbClr val="C00000"/>
                </a:solidFill>
                <a:effectLst/>
                <a:latin typeface="Times New Roman" panose="02020603050405020304" pitchFamily="18" charset="0"/>
              </a:rPr>
              <a:t>mult</a:t>
            </a:r>
            <a:r>
              <a:rPr lang="en-GB" sz="2200" b="0" i="0" dirty="0">
                <a:solidFill>
                  <a:srgbClr val="C00000"/>
                </a:solidFill>
                <a:effectLst/>
                <a:latin typeface="Times New Roman" panose="02020603050405020304" pitchFamily="18" charset="0"/>
              </a:rPr>
              <a:t> to another variable</a:t>
            </a:r>
            <a:r>
              <a:rPr lang="en-GB" sz="2200" b="0" i="0" dirty="0">
                <a:effectLst/>
                <a:latin typeface="Times New Roman" panose="02020603050405020304" pitchFamily="18" charset="0"/>
              </a:rPr>
              <a:t>.</a:t>
            </a:r>
            <a:endParaRPr lang="en-FI" sz="2200" dirty="0"/>
          </a:p>
        </p:txBody>
      </p:sp>
      <p:pic>
        <p:nvPicPr>
          <p:cNvPr id="10" name="Picture 9" descr="A picture containing diagram&#10;&#10;Description automatically generated">
            <a:extLst>
              <a:ext uri="{FF2B5EF4-FFF2-40B4-BE49-F238E27FC236}">
                <a16:creationId xmlns:a16="http://schemas.microsoft.com/office/drawing/2014/main" id="{C9A7A7E7-0E10-7A9B-A8BA-41860C91D9BF}"/>
              </a:ext>
            </a:extLst>
          </p:cNvPr>
          <p:cNvPicPr>
            <a:picLocks noChangeAspect="1"/>
          </p:cNvPicPr>
          <p:nvPr/>
        </p:nvPicPr>
        <p:blipFill>
          <a:blip r:embed="rId4"/>
          <a:stretch>
            <a:fillRect/>
          </a:stretch>
        </p:blipFill>
        <p:spPr>
          <a:xfrm>
            <a:off x="1301750" y="1449152"/>
            <a:ext cx="4298950" cy="1171969"/>
          </a:xfrm>
          <a:prstGeom prst="rect">
            <a:avLst/>
          </a:prstGeom>
        </p:spPr>
      </p:pic>
      <p:pic>
        <p:nvPicPr>
          <p:cNvPr id="15" name="Picture 14" descr="Diagram&#10;&#10;Description automatically generated">
            <a:extLst>
              <a:ext uri="{FF2B5EF4-FFF2-40B4-BE49-F238E27FC236}">
                <a16:creationId xmlns:a16="http://schemas.microsoft.com/office/drawing/2014/main" id="{2FD09B25-1D88-C922-7E27-26C23C96761D}"/>
              </a:ext>
            </a:extLst>
          </p:cNvPr>
          <p:cNvPicPr>
            <a:picLocks noChangeAspect="1"/>
          </p:cNvPicPr>
          <p:nvPr/>
        </p:nvPicPr>
        <p:blipFill>
          <a:blip r:embed="rId5"/>
          <a:stretch>
            <a:fillRect/>
          </a:stretch>
        </p:blipFill>
        <p:spPr>
          <a:xfrm>
            <a:off x="838200" y="4042211"/>
            <a:ext cx="5436119" cy="2596197"/>
          </a:xfrm>
          <a:prstGeom prst="rect">
            <a:avLst/>
          </a:prstGeom>
        </p:spPr>
      </p:pic>
      <p:pic>
        <p:nvPicPr>
          <p:cNvPr id="18" name="Picture 17">
            <a:extLst>
              <a:ext uri="{FF2B5EF4-FFF2-40B4-BE49-F238E27FC236}">
                <a16:creationId xmlns:a16="http://schemas.microsoft.com/office/drawing/2014/main" id="{3C70BD47-D684-33B3-B9B9-3DB31358DA30}"/>
              </a:ext>
            </a:extLst>
          </p:cNvPr>
          <p:cNvPicPr>
            <a:picLocks noChangeAspect="1"/>
          </p:cNvPicPr>
          <p:nvPr/>
        </p:nvPicPr>
        <p:blipFill>
          <a:blip r:embed="rId6"/>
          <a:stretch>
            <a:fillRect/>
          </a:stretch>
        </p:blipFill>
        <p:spPr>
          <a:xfrm>
            <a:off x="6489959" y="4093045"/>
            <a:ext cx="1790700" cy="292100"/>
          </a:xfrm>
          <a:prstGeom prst="rect">
            <a:avLst/>
          </a:prstGeom>
        </p:spPr>
      </p:pic>
      <p:pic>
        <p:nvPicPr>
          <p:cNvPr id="20" name="Picture 19">
            <a:extLst>
              <a:ext uri="{FF2B5EF4-FFF2-40B4-BE49-F238E27FC236}">
                <a16:creationId xmlns:a16="http://schemas.microsoft.com/office/drawing/2014/main" id="{8FF2ACEB-70B1-E9F0-A8AC-F05D5446D3A2}"/>
              </a:ext>
            </a:extLst>
          </p:cNvPr>
          <p:cNvPicPr>
            <a:picLocks noChangeAspect="1"/>
          </p:cNvPicPr>
          <p:nvPr/>
        </p:nvPicPr>
        <p:blipFill>
          <a:blip r:embed="rId7"/>
          <a:stretch>
            <a:fillRect/>
          </a:stretch>
        </p:blipFill>
        <p:spPr>
          <a:xfrm>
            <a:off x="6489959" y="4459070"/>
            <a:ext cx="1841500" cy="279400"/>
          </a:xfrm>
          <a:prstGeom prst="rect">
            <a:avLst/>
          </a:prstGeom>
        </p:spPr>
      </p:pic>
      <p:sp>
        <p:nvSpPr>
          <p:cNvPr id="21" name="TextBox 20">
            <a:extLst>
              <a:ext uri="{FF2B5EF4-FFF2-40B4-BE49-F238E27FC236}">
                <a16:creationId xmlns:a16="http://schemas.microsoft.com/office/drawing/2014/main" id="{EA18351F-D4C3-4D7B-9CBD-53CF7785E890}"/>
              </a:ext>
            </a:extLst>
          </p:cNvPr>
          <p:cNvSpPr txBox="1"/>
          <p:nvPr/>
        </p:nvSpPr>
        <p:spPr>
          <a:xfrm>
            <a:off x="6489958" y="4812395"/>
            <a:ext cx="4686041" cy="1446550"/>
          </a:xfrm>
          <a:prstGeom prst="rect">
            <a:avLst/>
          </a:prstGeom>
          <a:noFill/>
        </p:spPr>
        <p:txBody>
          <a:bodyPr wrap="square" rtlCol="0">
            <a:spAutoFit/>
          </a:bodyPr>
          <a:lstStyle/>
          <a:p>
            <a:r>
              <a:rPr lang="en-FI" sz="2200" dirty="0"/>
              <a:t>The results of both statements are the same!</a:t>
            </a:r>
          </a:p>
          <a:p>
            <a:r>
              <a:rPr lang="en-FI" sz="2200" dirty="0"/>
              <a:t>As an effect, </a:t>
            </a:r>
            <a:r>
              <a:rPr lang="en-FI" sz="2200" b="1" i="1" dirty="0"/>
              <a:t>mult</a:t>
            </a:r>
            <a:r>
              <a:rPr lang="en-FI" sz="2200" dirty="0"/>
              <a:t> and </a:t>
            </a:r>
            <a:r>
              <a:rPr lang="en-FI" sz="2200" b="1" i="1" dirty="0"/>
              <a:t>times</a:t>
            </a:r>
            <a:r>
              <a:rPr lang="en-FI" sz="2200" dirty="0"/>
              <a:t> are aliases for the same functionality.</a:t>
            </a:r>
            <a:endParaRPr lang="en-FI" sz="2200" b="1" i="1" dirty="0"/>
          </a:p>
        </p:txBody>
      </p:sp>
    </p:spTree>
    <p:extLst>
      <p:ext uri="{BB962C8B-B14F-4D97-AF65-F5344CB8AC3E}">
        <p14:creationId xmlns:p14="http://schemas.microsoft.com/office/powerpoint/2010/main" val="3091745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a:xfrm>
            <a:off x="5476251" y="0"/>
            <a:ext cx="5877551" cy="1325563"/>
          </a:xfrm>
        </p:spPr>
        <p:txBody>
          <a:bodyPr/>
          <a:lstStyle/>
          <a:p>
            <a:r>
              <a:rPr lang="en-FI" b="1" dirty="0">
                <a:solidFill>
                  <a:schemeClr val="accent6"/>
                </a:solidFill>
              </a:rPr>
              <a:t>Defining Scala Functions!</a:t>
            </a:r>
          </a:p>
        </p:txBody>
      </p:sp>
      <p:pic>
        <p:nvPicPr>
          <p:cNvPr id="4" name="Picture 3" descr="A picture containing text, clipart&#10;&#10;Description automatically generated">
            <a:extLst>
              <a:ext uri="{FF2B5EF4-FFF2-40B4-BE49-F238E27FC236}">
                <a16:creationId xmlns:a16="http://schemas.microsoft.com/office/drawing/2014/main" id="{E8DAFB6B-E2B6-6762-3BE7-A804EC1D676A}"/>
              </a:ext>
            </a:extLst>
          </p:cNvPr>
          <p:cNvPicPr>
            <a:picLocks noChangeAspect="1"/>
          </p:cNvPicPr>
          <p:nvPr/>
        </p:nvPicPr>
        <p:blipFill>
          <a:blip r:embed="rId3"/>
          <a:stretch>
            <a:fillRect/>
          </a:stretch>
        </p:blipFill>
        <p:spPr>
          <a:xfrm>
            <a:off x="10287000" y="6057900"/>
            <a:ext cx="1905000" cy="800100"/>
          </a:xfrm>
          <a:prstGeom prst="rect">
            <a:avLst/>
          </a:prstGeom>
        </p:spPr>
      </p:pic>
      <p:pic>
        <p:nvPicPr>
          <p:cNvPr id="5" name="Picture 4" descr="Text&#10;&#10;Description automatically generated">
            <a:extLst>
              <a:ext uri="{FF2B5EF4-FFF2-40B4-BE49-F238E27FC236}">
                <a16:creationId xmlns:a16="http://schemas.microsoft.com/office/drawing/2014/main" id="{19527BF0-6152-D585-D426-FEC77B237FA3}"/>
              </a:ext>
            </a:extLst>
          </p:cNvPr>
          <p:cNvPicPr>
            <a:picLocks noChangeAspect="1"/>
          </p:cNvPicPr>
          <p:nvPr/>
        </p:nvPicPr>
        <p:blipFill>
          <a:blip r:embed="rId4"/>
          <a:stretch>
            <a:fillRect/>
          </a:stretch>
        </p:blipFill>
        <p:spPr>
          <a:xfrm>
            <a:off x="109908" y="0"/>
            <a:ext cx="5302844" cy="6858000"/>
          </a:xfrm>
          <a:prstGeom prst="rect">
            <a:avLst/>
          </a:prstGeom>
        </p:spPr>
      </p:pic>
      <p:sp>
        <p:nvSpPr>
          <p:cNvPr id="6" name="TextBox 5">
            <a:extLst>
              <a:ext uri="{FF2B5EF4-FFF2-40B4-BE49-F238E27FC236}">
                <a16:creationId xmlns:a16="http://schemas.microsoft.com/office/drawing/2014/main" id="{FC6E818A-F308-848A-04F5-069D25A2505D}"/>
              </a:ext>
            </a:extLst>
          </p:cNvPr>
          <p:cNvSpPr txBox="1"/>
          <p:nvPr/>
        </p:nvSpPr>
        <p:spPr>
          <a:xfrm>
            <a:off x="5476250" y="1422400"/>
            <a:ext cx="6605841" cy="1107996"/>
          </a:xfrm>
          <a:prstGeom prst="rect">
            <a:avLst/>
          </a:prstGeom>
          <a:noFill/>
        </p:spPr>
        <p:txBody>
          <a:bodyPr wrap="square" rtlCol="0">
            <a:spAutoFit/>
          </a:bodyPr>
          <a:lstStyle/>
          <a:p>
            <a:r>
              <a:rPr lang="en-GB" sz="2200" b="1" i="1" dirty="0">
                <a:latin typeface="Times New Roman" panose="02020603050405020304" pitchFamily="18" charset="0"/>
              </a:rPr>
              <a:t>i</a:t>
            </a:r>
            <a:r>
              <a:rPr lang="en-GB" sz="2200" b="1" i="1" dirty="0">
                <a:effectLst/>
                <a:latin typeface="Times New Roman" panose="02020603050405020304" pitchFamily="18" charset="0"/>
              </a:rPr>
              <a:t>ncrease</a:t>
            </a:r>
            <a:r>
              <a:rPr lang="en-GB" sz="2200" b="0" i="0" dirty="0">
                <a:effectLst/>
                <a:latin typeface="Times New Roman" panose="02020603050405020304" pitchFamily="18" charset="0"/>
              </a:rPr>
              <a:t> is a </a:t>
            </a:r>
            <a:r>
              <a:rPr lang="en-GB" sz="2200" b="1" i="0" dirty="0">
                <a:effectLst/>
                <a:latin typeface="Times New Roman" panose="02020603050405020304" pitchFamily="18" charset="0"/>
              </a:rPr>
              <a:t>var</a:t>
            </a:r>
            <a:r>
              <a:rPr lang="en-GB" sz="2200" b="0" i="0" dirty="0">
                <a:effectLst/>
                <a:latin typeface="Times New Roman" panose="02020603050405020304" pitchFamily="18" charset="0"/>
              </a:rPr>
              <a:t> we can reassign to it. </a:t>
            </a:r>
          </a:p>
          <a:p>
            <a:r>
              <a:rPr lang="en-GB" sz="2200" dirty="0">
                <a:latin typeface="Times New Roman" panose="02020603050405020304" pitchFamily="18" charset="0"/>
              </a:rPr>
              <a:t>T</a:t>
            </a:r>
            <a:r>
              <a:rPr lang="en-GB" sz="2200" b="0" i="0" dirty="0">
                <a:effectLst/>
                <a:latin typeface="Times New Roman" panose="02020603050405020304" pitchFamily="18" charset="0"/>
              </a:rPr>
              <a:t>hus we can change the function referenced by </a:t>
            </a:r>
            <a:r>
              <a:rPr lang="en-GB" sz="2200" b="1" i="1" dirty="0">
                <a:effectLst/>
                <a:latin typeface="Times New Roman" panose="02020603050405020304" pitchFamily="18" charset="0"/>
              </a:rPr>
              <a:t>increase.</a:t>
            </a:r>
            <a:br>
              <a:rPr lang="en-GB" sz="2200" dirty="0"/>
            </a:br>
            <a:endParaRPr lang="en-FI" sz="2200" dirty="0"/>
          </a:p>
        </p:txBody>
      </p:sp>
      <p:cxnSp>
        <p:nvCxnSpPr>
          <p:cNvPr id="8" name="Straight Connector 7">
            <a:extLst>
              <a:ext uri="{FF2B5EF4-FFF2-40B4-BE49-F238E27FC236}">
                <a16:creationId xmlns:a16="http://schemas.microsoft.com/office/drawing/2014/main" id="{EDDB8758-2B97-E54C-7CD0-B69C2D6ED085}"/>
              </a:ext>
            </a:extLst>
          </p:cNvPr>
          <p:cNvCxnSpPr>
            <a:cxnSpLocks/>
          </p:cNvCxnSpPr>
          <p:nvPr/>
        </p:nvCxnSpPr>
        <p:spPr>
          <a:xfrm>
            <a:off x="368300" y="4483100"/>
            <a:ext cx="4927600" cy="0"/>
          </a:xfrm>
          <a:prstGeom prst="line">
            <a:avLst/>
          </a:prstGeom>
          <a:ln w="31750">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4515736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a:xfrm>
            <a:off x="5476251" y="0"/>
            <a:ext cx="5877551" cy="1325563"/>
          </a:xfrm>
        </p:spPr>
        <p:txBody>
          <a:bodyPr/>
          <a:lstStyle/>
          <a:p>
            <a:r>
              <a:rPr lang="en-FI" b="1" dirty="0">
                <a:solidFill>
                  <a:schemeClr val="accent6"/>
                </a:solidFill>
              </a:rPr>
              <a:t>Defining Scala Functions</a:t>
            </a:r>
          </a:p>
        </p:txBody>
      </p:sp>
      <p:pic>
        <p:nvPicPr>
          <p:cNvPr id="4" name="Picture 3" descr="A picture containing text, clipart&#10;&#10;Description automatically generated">
            <a:extLst>
              <a:ext uri="{FF2B5EF4-FFF2-40B4-BE49-F238E27FC236}">
                <a16:creationId xmlns:a16="http://schemas.microsoft.com/office/drawing/2014/main" id="{E8DAFB6B-E2B6-6762-3BE7-A804EC1D676A}"/>
              </a:ext>
            </a:extLst>
          </p:cNvPr>
          <p:cNvPicPr>
            <a:picLocks noChangeAspect="1"/>
          </p:cNvPicPr>
          <p:nvPr/>
        </p:nvPicPr>
        <p:blipFill>
          <a:blip r:embed="rId3"/>
          <a:stretch>
            <a:fillRect/>
          </a:stretch>
        </p:blipFill>
        <p:spPr>
          <a:xfrm>
            <a:off x="10287000" y="6057900"/>
            <a:ext cx="1905000" cy="800100"/>
          </a:xfrm>
          <a:prstGeom prst="rect">
            <a:avLst/>
          </a:prstGeom>
        </p:spPr>
      </p:pic>
      <p:pic>
        <p:nvPicPr>
          <p:cNvPr id="5" name="Picture 4" descr="Text&#10;&#10;Description automatically generated">
            <a:extLst>
              <a:ext uri="{FF2B5EF4-FFF2-40B4-BE49-F238E27FC236}">
                <a16:creationId xmlns:a16="http://schemas.microsoft.com/office/drawing/2014/main" id="{19527BF0-6152-D585-D426-FEC77B237FA3}"/>
              </a:ext>
            </a:extLst>
          </p:cNvPr>
          <p:cNvPicPr>
            <a:picLocks noChangeAspect="1"/>
          </p:cNvPicPr>
          <p:nvPr/>
        </p:nvPicPr>
        <p:blipFill>
          <a:blip r:embed="rId4"/>
          <a:stretch>
            <a:fillRect/>
          </a:stretch>
        </p:blipFill>
        <p:spPr>
          <a:xfrm>
            <a:off x="109908" y="0"/>
            <a:ext cx="5302844" cy="6858000"/>
          </a:xfrm>
          <a:prstGeom prst="rect">
            <a:avLst/>
          </a:prstGeom>
        </p:spPr>
      </p:pic>
      <p:cxnSp>
        <p:nvCxnSpPr>
          <p:cNvPr id="8" name="Straight Connector 7">
            <a:extLst>
              <a:ext uri="{FF2B5EF4-FFF2-40B4-BE49-F238E27FC236}">
                <a16:creationId xmlns:a16="http://schemas.microsoft.com/office/drawing/2014/main" id="{EDDB8758-2B97-E54C-7CD0-B69C2D6ED085}"/>
              </a:ext>
            </a:extLst>
          </p:cNvPr>
          <p:cNvCxnSpPr>
            <a:cxnSpLocks/>
          </p:cNvCxnSpPr>
          <p:nvPr/>
        </p:nvCxnSpPr>
        <p:spPr>
          <a:xfrm>
            <a:off x="368300" y="4483100"/>
            <a:ext cx="4927600" cy="0"/>
          </a:xfrm>
          <a:prstGeom prst="line">
            <a:avLst/>
          </a:prstGeom>
          <a:ln w="31750">
            <a:solidFill>
              <a:srgbClr val="FF0000"/>
            </a:solidFill>
          </a:ln>
        </p:spPr>
        <p:style>
          <a:lnRef idx="1">
            <a:schemeClr val="accent2"/>
          </a:lnRef>
          <a:fillRef idx="0">
            <a:schemeClr val="accent2"/>
          </a:fillRef>
          <a:effectRef idx="0">
            <a:schemeClr val="accent2"/>
          </a:effectRef>
          <a:fontRef idx="minor">
            <a:schemeClr val="tx1"/>
          </a:fontRef>
        </p:style>
      </p:cxnSp>
      <p:pic>
        <p:nvPicPr>
          <p:cNvPr id="7" name="Picture 6" descr="Text&#10;&#10;Description automatically generated">
            <a:extLst>
              <a:ext uri="{FF2B5EF4-FFF2-40B4-BE49-F238E27FC236}">
                <a16:creationId xmlns:a16="http://schemas.microsoft.com/office/drawing/2014/main" id="{DC43EA8F-92BF-0F4C-6684-8630E2EA01A4}"/>
              </a:ext>
            </a:extLst>
          </p:cNvPr>
          <p:cNvPicPr>
            <a:picLocks noChangeAspect="1"/>
          </p:cNvPicPr>
          <p:nvPr/>
        </p:nvPicPr>
        <p:blipFill>
          <a:blip r:embed="rId5"/>
          <a:stretch>
            <a:fillRect/>
          </a:stretch>
        </p:blipFill>
        <p:spPr>
          <a:xfrm>
            <a:off x="1771650" y="1325562"/>
            <a:ext cx="8778300" cy="4414817"/>
          </a:xfrm>
          <a:prstGeom prst="rect">
            <a:avLst/>
          </a:prstGeom>
        </p:spPr>
      </p:pic>
    </p:spTree>
    <p:extLst>
      <p:ext uri="{BB962C8B-B14F-4D97-AF65-F5344CB8AC3E}">
        <p14:creationId xmlns:p14="http://schemas.microsoft.com/office/powerpoint/2010/main" val="335808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p:txBody>
          <a:bodyPr/>
          <a:lstStyle/>
          <a:p>
            <a:r>
              <a:rPr lang="en-FI" dirty="0"/>
              <a:t>Class, Objects, Methods and Functions</a:t>
            </a:r>
          </a:p>
        </p:txBody>
      </p:sp>
      <p:sp>
        <p:nvSpPr>
          <p:cNvPr id="3" name="Content Placeholder 2">
            <a:extLst>
              <a:ext uri="{FF2B5EF4-FFF2-40B4-BE49-F238E27FC236}">
                <a16:creationId xmlns:a16="http://schemas.microsoft.com/office/drawing/2014/main" id="{47CF86C2-DC35-9858-DC05-690339A63424}"/>
              </a:ext>
            </a:extLst>
          </p:cNvPr>
          <p:cNvSpPr>
            <a:spLocks noGrp="1"/>
          </p:cNvSpPr>
          <p:nvPr>
            <p:ph idx="1"/>
          </p:nvPr>
        </p:nvSpPr>
        <p:spPr>
          <a:xfrm>
            <a:off x="838199" y="1825625"/>
            <a:ext cx="6273801" cy="4351338"/>
          </a:xfrm>
        </p:spPr>
        <p:txBody>
          <a:bodyPr>
            <a:normAutofit/>
          </a:bodyPr>
          <a:lstStyle/>
          <a:p>
            <a:r>
              <a:rPr lang="en-GB" sz="2600" b="0" i="0" dirty="0">
                <a:effectLst/>
              </a:rPr>
              <a:t>Classes and objects can </a:t>
            </a:r>
            <a:r>
              <a:rPr lang="en-GB" sz="2600" b="0" i="0" dirty="0">
                <a:solidFill>
                  <a:srgbClr val="C00000"/>
                </a:solidFill>
                <a:effectLst/>
              </a:rPr>
              <a:t>have both methods and functions defined </a:t>
            </a:r>
            <a:r>
              <a:rPr lang="en-GB" sz="2600" b="0" i="0" dirty="0">
                <a:effectLst/>
              </a:rPr>
              <a:t>for them as their members.</a:t>
            </a:r>
          </a:p>
          <a:p>
            <a:r>
              <a:rPr lang="en-GB" sz="2600" b="0" i="0" dirty="0">
                <a:effectLst/>
              </a:rPr>
              <a:t>In </a:t>
            </a:r>
            <a:r>
              <a:rPr lang="en-GB" sz="2600" b="0" i="0" dirty="0">
                <a:solidFill>
                  <a:srgbClr val="C00000"/>
                </a:solidFill>
                <a:effectLst/>
              </a:rPr>
              <a:t>many cases you can ignore the difference </a:t>
            </a:r>
            <a:r>
              <a:rPr lang="en-GB" sz="2600" b="0" i="0" dirty="0">
                <a:effectLst/>
              </a:rPr>
              <a:t>between methods and functions.</a:t>
            </a:r>
          </a:p>
          <a:p>
            <a:pPr lvl="1"/>
            <a:r>
              <a:rPr lang="en-GB" sz="2200" b="0" i="0" dirty="0">
                <a:effectLst/>
              </a:rPr>
              <a:t>A method defines behaviour which is tied to the class or object</a:t>
            </a:r>
          </a:p>
          <a:p>
            <a:pPr lvl="1"/>
            <a:r>
              <a:rPr lang="en-GB" sz="2200" b="0" i="0" dirty="0">
                <a:effectLst/>
              </a:rPr>
              <a:t>A function defines an operation held by the class or object</a:t>
            </a:r>
            <a:endParaRPr lang="en-FI" sz="2200" dirty="0"/>
          </a:p>
        </p:txBody>
      </p:sp>
      <p:pic>
        <p:nvPicPr>
          <p:cNvPr id="4" name="Picture 3" descr="A picture containing text, clipart&#10;&#10;Description automatically generated">
            <a:extLst>
              <a:ext uri="{FF2B5EF4-FFF2-40B4-BE49-F238E27FC236}">
                <a16:creationId xmlns:a16="http://schemas.microsoft.com/office/drawing/2014/main" id="{3EF93C94-D560-1560-B3B7-0CCE85309766}"/>
              </a:ext>
            </a:extLst>
          </p:cNvPr>
          <p:cNvPicPr>
            <a:picLocks noChangeAspect="1"/>
          </p:cNvPicPr>
          <p:nvPr/>
        </p:nvPicPr>
        <p:blipFill>
          <a:blip r:embed="rId3"/>
          <a:stretch>
            <a:fillRect/>
          </a:stretch>
        </p:blipFill>
        <p:spPr>
          <a:xfrm>
            <a:off x="10287000" y="6057900"/>
            <a:ext cx="1905000" cy="800100"/>
          </a:xfrm>
          <a:prstGeom prst="rect">
            <a:avLst/>
          </a:prstGeom>
        </p:spPr>
      </p:pic>
      <p:pic>
        <p:nvPicPr>
          <p:cNvPr id="6" name="Picture 5" descr="Graphical user interface, text, application&#10;&#10;Description automatically generated">
            <a:extLst>
              <a:ext uri="{FF2B5EF4-FFF2-40B4-BE49-F238E27FC236}">
                <a16:creationId xmlns:a16="http://schemas.microsoft.com/office/drawing/2014/main" id="{D3BF9447-AC30-4700-B6BD-EE390B0E5E38}"/>
              </a:ext>
            </a:extLst>
          </p:cNvPr>
          <p:cNvPicPr>
            <a:picLocks noChangeAspect="1"/>
          </p:cNvPicPr>
          <p:nvPr/>
        </p:nvPicPr>
        <p:blipFill>
          <a:blip r:embed="rId4"/>
          <a:stretch>
            <a:fillRect/>
          </a:stretch>
        </p:blipFill>
        <p:spPr>
          <a:xfrm>
            <a:off x="7613650" y="1333500"/>
            <a:ext cx="4559300" cy="5321300"/>
          </a:xfrm>
          <a:prstGeom prst="rect">
            <a:avLst/>
          </a:prstGeom>
        </p:spPr>
      </p:pic>
    </p:spTree>
    <p:extLst>
      <p:ext uri="{BB962C8B-B14F-4D97-AF65-F5344CB8AC3E}">
        <p14:creationId xmlns:p14="http://schemas.microsoft.com/office/powerpoint/2010/main" val="3640674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a:xfrm>
            <a:off x="838200" y="22226"/>
            <a:ext cx="10515600" cy="1112838"/>
          </a:xfrm>
        </p:spPr>
        <p:txBody>
          <a:bodyPr/>
          <a:lstStyle/>
          <a:p>
            <a:r>
              <a:rPr lang="en-FI" dirty="0"/>
              <a:t>Class, Objects, Methods and Functions</a:t>
            </a:r>
          </a:p>
        </p:txBody>
      </p:sp>
      <p:sp>
        <p:nvSpPr>
          <p:cNvPr id="3" name="Content Placeholder 2">
            <a:extLst>
              <a:ext uri="{FF2B5EF4-FFF2-40B4-BE49-F238E27FC236}">
                <a16:creationId xmlns:a16="http://schemas.microsoft.com/office/drawing/2014/main" id="{47CF86C2-DC35-9858-DC05-690339A63424}"/>
              </a:ext>
            </a:extLst>
          </p:cNvPr>
          <p:cNvSpPr>
            <a:spLocks noGrp="1"/>
          </p:cNvSpPr>
          <p:nvPr>
            <p:ph idx="1"/>
          </p:nvPr>
        </p:nvSpPr>
        <p:spPr>
          <a:xfrm>
            <a:off x="838199" y="1135064"/>
            <a:ext cx="6273801" cy="5041899"/>
          </a:xfrm>
        </p:spPr>
        <p:txBody>
          <a:bodyPr>
            <a:normAutofit/>
          </a:bodyPr>
          <a:lstStyle/>
          <a:p>
            <a:r>
              <a:rPr lang="en-GB" sz="2200" b="0" i="0" dirty="0">
                <a:effectLst/>
                <a:latin typeface="Times New Roman" panose="02020603050405020304" pitchFamily="18" charset="0"/>
              </a:rPr>
              <a:t>Calculator that de</a:t>
            </a:r>
            <a:r>
              <a:rPr lang="en-GB" sz="2200" b="0" i="0" dirty="0">
                <a:effectLst/>
                <a:latin typeface="Courier New" panose="02070309020205020404" pitchFamily="49" charset="0"/>
              </a:rPr>
              <a:t>fi</a:t>
            </a:r>
            <a:r>
              <a:rPr lang="en-GB" sz="2200" b="0" i="0" dirty="0">
                <a:effectLst/>
                <a:latin typeface="Times New Roman" panose="02020603050405020304" pitchFamily="18" charset="0"/>
              </a:rPr>
              <a:t>nes both a method </a:t>
            </a:r>
            <a:r>
              <a:rPr lang="en-GB" sz="2200" b="1" i="1" dirty="0">
                <a:effectLst/>
                <a:latin typeface="Times New Roman" panose="02020603050405020304" pitchFamily="18" charset="0"/>
              </a:rPr>
              <a:t>max</a:t>
            </a:r>
            <a:r>
              <a:rPr lang="en-GB" sz="2200" b="0" i="0" dirty="0">
                <a:effectLst/>
                <a:latin typeface="Times New Roman" panose="02020603050405020304" pitchFamily="18" charset="0"/>
              </a:rPr>
              <a:t> and a function </a:t>
            </a:r>
            <a:r>
              <a:rPr lang="en-GB" sz="2200" b="1" i="1" dirty="0">
                <a:effectLst/>
                <a:latin typeface="Times New Roman" panose="02020603050405020304" pitchFamily="18" charset="0"/>
              </a:rPr>
              <a:t>increment</a:t>
            </a:r>
            <a:r>
              <a:rPr lang="en-GB" sz="2200" b="0" i="0" dirty="0">
                <a:effectLst/>
                <a:latin typeface="Times New Roman" panose="02020603050405020304" pitchFamily="18" charset="0"/>
              </a:rPr>
              <a:t>.</a:t>
            </a:r>
          </a:p>
          <a:p>
            <a:r>
              <a:rPr lang="en-GB" sz="2200" b="0" i="0" dirty="0">
                <a:effectLst/>
                <a:latin typeface="Times New Roman" panose="02020603050405020304" pitchFamily="18" charset="0"/>
              </a:rPr>
              <a:t>The method </a:t>
            </a:r>
            <a:r>
              <a:rPr lang="en-GB" sz="2200" b="1" i="0" dirty="0">
                <a:effectLst/>
                <a:latin typeface="Times New Roman" panose="02020603050405020304" pitchFamily="18" charset="0"/>
              </a:rPr>
              <a:t>max</a:t>
            </a:r>
            <a:r>
              <a:rPr lang="en-GB" sz="2200" b="0" i="0" dirty="0">
                <a:effectLst/>
                <a:latin typeface="Times New Roman" panose="02020603050405020304" pitchFamily="18" charset="0"/>
              </a:rPr>
              <a:t> is an integral part of the de</a:t>
            </a:r>
            <a:r>
              <a:rPr lang="en-GB" sz="2200" b="0" i="0" dirty="0">
                <a:effectLst/>
                <a:latin typeface="Courier New" panose="02070309020205020404" pitchFamily="49" charset="0"/>
              </a:rPr>
              <a:t>fi</a:t>
            </a:r>
            <a:r>
              <a:rPr lang="en-GB" sz="2200" b="0" i="0" dirty="0">
                <a:effectLst/>
                <a:latin typeface="Times New Roman" panose="02020603050405020304" pitchFamily="18" charset="0"/>
              </a:rPr>
              <a:t>nition of the class Calculator.</a:t>
            </a:r>
          </a:p>
          <a:p>
            <a:r>
              <a:rPr lang="en-GB" sz="2200" b="1" i="1" dirty="0">
                <a:effectLst/>
                <a:latin typeface="Times New Roman" panose="02020603050405020304" pitchFamily="18" charset="0"/>
              </a:rPr>
              <a:t>increment</a:t>
            </a:r>
            <a:r>
              <a:rPr lang="en-GB" sz="2200" b="1" i="0" dirty="0">
                <a:effectLst/>
                <a:latin typeface="Times New Roman" panose="02020603050405020304" pitchFamily="18" charset="0"/>
              </a:rPr>
              <a:t> </a:t>
            </a:r>
            <a:r>
              <a:rPr lang="en-GB" sz="2200" b="0" i="0" dirty="0">
                <a:effectLst/>
                <a:latin typeface="Times New Roman" panose="02020603050405020304" pitchFamily="18" charset="0"/>
              </a:rPr>
              <a:t>is a read-only </a:t>
            </a:r>
            <a:r>
              <a:rPr lang="en-GB" sz="2200" b="1" i="0" dirty="0" err="1">
                <a:effectLst/>
                <a:latin typeface="Times New Roman" panose="02020603050405020304" pitchFamily="18" charset="0"/>
              </a:rPr>
              <a:t>val</a:t>
            </a:r>
            <a:r>
              <a:rPr lang="en-GB" sz="2200" b="0" i="0" dirty="0">
                <a:effectLst/>
                <a:latin typeface="Times New Roman" panose="02020603050405020304" pitchFamily="18" charset="0"/>
              </a:rPr>
              <a:t> property which holds a reference to the function</a:t>
            </a:r>
            <a:endParaRPr lang="en-FI" sz="2200" dirty="0"/>
          </a:p>
          <a:p>
            <a:r>
              <a:rPr lang="en-FI" sz="2200" dirty="0"/>
              <a:t>Invoking via dot notation.</a:t>
            </a:r>
          </a:p>
        </p:txBody>
      </p:sp>
      <p:pic>
        <p:nvPicPr>
          <p:cNvPr id="4" name="Picture 3" descr="A picture containing text, clipart&#10;&#10;Description automatically generated">
            <a:extLst>
              <a:ext uri="{FF2B5EF4-FFF2-40B4-BE49-F238E27FC236}">
                <a16:creationId xmlns:a16="http://schemas.microsoft.com/office/drawing/2014/main" id="{3EF93C94-D560-1560-B3B7-0CCE85309766}"/>
              </a:ext>
            </a:extLst>
          </p:cNvPr>
          <p:cNvPicPr>
            <a:picLocks noChangeAspect="1"/>
          </p:cNvPicPr>
          <p:nvPr/>
        </p:nvPicPr>
        <p:blipFill>
          <a:blip r:embed="rId3"/>
          <a:stretch>
            <a:fillRect/>
          </a:stretch>
        </p:blipFill>
        <p:spPr>
          <a:xfrm>
            <a:off x="10287000" y="6057900"/>
            <a:ext cx="1905000" cy="800100"/>
          </a:xfrm>
          <a:prstGeom prst="rect">
            <a:avLst/>
          </a:prstGeom>
        </p:spPr>
      </p:pic>
      <p:pic>
        <p:nvPicPr>
          <p:cNvPr id="6" name="Picture 5" descr="Graphical user interface, text, application&#10;&#10;Description automatically generated">
            <a:extLst>
              <a:ext uri="{FF2B5EF4-FFF2-40B4-BE49-F238E27FC236}">
                <a16:creationId xmlns:a16="http://schemas.microsoft.com/office/drawing/2014/main" id="{D3BF9447-AC30-4700-B6BD-EE390B0E5E38}"/>
              </a:ext>
            </a:extLst>
          </p:cNvPr>
          <p:cNvPicPr>
            <a:picLocks noChangeAspect="1"/>
          </p:cNvPicPr>
          <p:nvPr/>
        </p:nvPicPr>
        <p:blipFill>
          <a:blip r:embed="rId4"/>
          <a:stretch>
            <a:fillRect/>
          </a:stretch>
        </p:blipFill>
        <p:spPr>
          <a:xfrm>
            <a:off x="7613650" y="1333500"/>
            <a:ext cx="4559300" cy="5321300"/>
          </a:xfrm>
          <a:prstGeom prst="rect">
            <a:avLst/>
          </a:prstGeom>
        </p:spPr>
      </p:pic>
      <p:pic>
        <p:nvPicPr>
          <p:cNvPr id="7" name="Picture 6" descr="Text&#10;&#10;Description automatically generated with low confidence">
            <a:extLst>
              <a:ext uri="{FF2B5EF4-FFF2-40B4-BE49-F238E27FC236}">
                <a16:creationId xmlns:a16="http://schemas.microsoft.com/office/drawing/2014/main" id="{B15FCB1C-CCF4-BFAD-5424-92FC5196BC46}"/>
              </a:ext>
            </a:extLst>
          </p:cNvPr>
          <p:cNvPicPr>
            <a:picLocks noChangeAspect="1"/>
          </p:cNvPicPr>
          <p:nvPr/>
        </p:nvPicPr>
        <p:blipFill>
          <a:blip r:embed="rId5"/>
          <a:stretch>
            <a:fillRect/>
          </a:stretch>
        </p:blipFill>
        <p:spPr>
          <a:xfrm>
            <a:off x="2628899" y="3694946"/>
            <a:ext cx="4065191" cy="1065873"/>
          </a:xfrm>
          <a:prstGeom prst="rect">
            <a:avLst/>
          </a:prstGeom>
        </p:spPr>
      </p:pic>
      <p:pic>
        <p:nvPicPr>
          <p:cNvPr id="9" name="Picture 8" descr="Text&#10;&#10;Description automatically generated with low confidence">
            <a:extLst>
              <a:ext uri="{FF2B5EF4-FFF2-40B4-BE49-F238E27FC236}">
                <a16:creationId xmlns:a16="http://schemas.microsoft.com/office/drawing/2014/main" id="{6BFF9AAF-3EF0-729D-85BB-AE48D57D47C2}"/>
              </a:ext>
            </a:extLst>
          </p:cNvPr>
          <p:cNvPicPr>
            <a:picLocks noChangeAspect="1"/>
          </p:cNvPicPr>
          <p:nvPr/>
        </p:nvPicPr>
        <p:blipFill>
          <a:blip r:embed="rId6"/>
          <a:stretch>
            <a:fillRect/>
          </a:stretch>
        </p:blipFill>
        <p:spPr>
          <a:xfrm>
            <a:off x="3997324" y="5239452"/>
            <a:ext cx="3289301" cy="1176429"/>
          </a:xfrm>
          <a:prstGeom prst="rect">
            <a:avLst/>
          </a:prstGeom>
          <a:ln w="25400">
            <a:solidFill>
              <a:srgbClr val="7030A0"/>
            </a:solidFill>
          </a:ln>
        </p:spPr>
      </p:pic>
      <p:sp>
        <p:nvSpPr>
          <p:cNvPr id="10" name="TextBox 9">
            <a:extLst>
              <a:ext uri="{FF2B5EF4-FFF2-40B4-BE49-F238E27FC236}">
                <a16:creationId xmlns:a16="http://schemas.microsoft.com/office/drawing/2014/main" id="{DCB0A973-9F1B-EE7C-3814-3A4916508BDA}"/>
              </a:ext>
            </a:extLst>
          </p:cNvPr>
          <p:cNvSpPr txBox="1"/>
          <p:nvPr/>
        </p:nvSpPr>
        <p:spPr>
          <a:xfrm>
            <a:off x="1282699" y="4869696"/>
            <a:ext cx="2692400" cy="1785104"/>
          </a:xfrm>
          <a:prstGeom prst="rect">
            <a:avLst/>
          </a:prstGeom>
          <a:noFill/>
          <a:ln w="25400">
            <a:solidFill>
              <a:srgbClr val="7030A0"/>
            </a:solidFill>
          </a:ln>
        </p:spPr>
        <p:txBody>
          <a:bodyPr wrap="square" rtlCol="0">
            <a:spAutoFit/>
          </a:bodyPr>
          <a:lstStyle/>
          <a:p>
            <a:r>
              <a:rPr lang="en-FI" sz="2200" dirty="0"/>
              <a:t>This assignment  cannot be done for methods because they are not separate entities.</a:t>
            </a:r>
          </a:p>
        </p:txBody>
      </p:sp>
    </p:spTree>
    <p:extLst>
      <p:ext uri="{BB962C8B-B14F-4D97-AF65-F5344CB8AC3E}">
        <p14:creationId xmlns:p14="http://schemas.microsoft.com/office/powerpoint/2010/main" val="2984821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C337-FC0A-D87F-39AE-872D27B23DBA}"/>
              </a:ext>
            </a:extLst>
          </p:cNvPr>
          <p:cNvSpPr>
            <a:spLocks noGrp="1"/>
          </p:cNvSpPr>
          <p:nvPr>
            <p:ph type="title"/>
          </p:nvPr>
        </p:nvSpPr>
        <p:spPr>
          <a:xfrm>
            <a:off x="838200" y="64477"/>
            <a:ext cx="10515600" cy="815975"/>
          </a:xfrm>
        </p:spPr>
        <p:txBody>
          <a:bodyPr/>
          <a:lstStyle/>
          <a:p>
            <a:r>
              <a:rPr lang="en-FI" dirty="0">
                <a:solidFill>
                  <a:schemeClr val="bg2">
                    <a:lumMod val="75000"/>
                  </a:schemeClr>
                </a:solidFill>
              </a:rPr>
              <a:t>Class, </a:t>
            </a:r>
            <a:r>
              <a:rPr lang="en-FI" b="1" dirty="0"/>
              <a:t>Objects</a:t>
            </a:r>
            <a:r>
              <a:rPr lang="en-FI" dirty="0">
                <a:solidFill>
                  <a:schemeClr val="bg2">
                    <a:lumMod val="75000"/>
                  </a:schemeClr>
                </a:solidFill>
              </a:rPr>
              <a:t>, Methods and Functions</a:t>
            </a:r>
          </a:p>
        </p:txBody>
      </p:sp>
      <p:pic>
        <p:nvPicPr>
          <p:cNvPr id="7" name="Content Placeholder 6" descr="Graphical user interface, text, application&#10;&#10;Description automatically generated">
            <a:extLst>
              <a:ext uri="{FF2B5EF4-FFF2-40B4-BE49-F238E27FC236}">
                <a16:creationId xmlns:a16="http://schemas.microsoft.com/office/drawing/2014/main" id="{B680AC13-D7F8-03F3-08F0-4BC189B52D89}"/>
              </a:ext>
            </a:extLst>
          </p:cNvPr>
          <p:cNvPicPr>
            <a:picLocks noGrp="1" noChangeAspect="1"/>
          </p:cNvPicPr>
          <p:nvPr>
            <p:ph idx="1"/>
          </p:nvPr>
        </p:nvPicPr>
        <p:blipFill>
          <a:blip r:embed="rId3"/>
          <a:stretch>
            <a:fillRect/>
          </a:stretch>
        </p:blipFill>
        <p:spPr>
          <a:xfrm>
            <a:off x="674677" y="2496466"/>
            <a:ext cx="6375400" cy="3986212"/>
          </a:xfrm>
        </p:spPr>
      </p:pic>
      <p:pic>
        <p:nvPicPr>
          <p:cNvPr id="4" name="Picture 3" descr="A picture containing text, clipart&#10;&#10;Description automatically generated">
            <a:extLst>
              <a:ext uri="{FF2B5EF4-FFF2-40B4-BE49-F238E27FC236}">
                <a16:creationId xmlns:a16="http://schemas.microsoft.com/office/drawing/2014/main" id="{3EF93C94-D560-1560-B3B7-0CCE85309766}"/>
              </a:ext>
            </a:extLst>
          </p:cNvPr>
          <p:cNvPicPr>
            <a:picLocks noChangeAspect="1"/>
          </p:cNvPicPr>
          <p:nvPr/>
        </p:nvPicPr>
        <p:blipFill>
          <a:blip r:embed="rId4"/>
          <a:stretch>
            <a:fillRect/>
          </a:stretch>
        </p:blipFill>
        <p:spPr>
          <a:xfrm>
            <a:off x="10287000" y="6057900"/>
            <a:ext cx="1905000" cy="800100"/>
          </a:xfrm>
          <a:prstGeom prst="rect">
            <a:avLst/>
          </a:prstGeom>
        </p:spPr>
      </p:pic>
      <p:sp>
        <p:nvSpPr>
          <p:cNvPr id="8" name="Content Placeholder 2">
            <a:extLst>
              <a:ext uri="{FF2B5EF4-FFF2-40B4-BE49-F238E27FC236}">
                <a16:creationId xmlns:a16="http://schemas.microsoft.com/office/drawing/2014/main" id="{E6BEFE59-AA03-F58F-CB8D-4A479ED665AD}"/>
              </a:ext>
            </a:extLst>
          </p:cNvPr>
          <p:cNvSpPr txBox="1">
            <a:spLocks/>
          </p:cNvSpPr>
          <p:nvPr/>
        </p:nvSpPr>
        <p:spPr>
          <a:xfrm>
            <a:off x="838200" y="939128"/>
            <a:ext cx="4686301" cy="1557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600" dirty="0"/>
              <a:t>Object</a:t>
            </a:r>
          </a:p>
          <a:p>
            <a:pPr marL="0" indent="0">
              <a:buNone/>
            </a:pPr>
            <a:r>
              <a:rPr lang="en-GB" sz="2200" b="0" i="0" u="none" strike="noStrike" dirty="0">
                <a:effectLst/>
              </a:rPr>
              <a:t>The </a:t>
            </a:r>
            <a:r>
              <a:rPr lang="en-GB" sz="2200" b="1" i="0" u="none" strike="noStrike" dirty="0">
                <a:effectLst/>
              </a:rPr>
              <a:t>object</a:t>
            </a:r>
            <a:r>
              <a:rPr lang="en-GB" sz="2200" b="0" i="0" u="none" strike="noStrike" dirty="0">
                <a:effectLst/>
              </a:rPr>
              <a:t> keyword creates </a:t>
            </a:r>
            <a:r>
              <a:rPr lang="en-GB" sz="2200" b="0" i="0" u="none" strike="noStrike" dirty="0">
                <a:solidFill>
                  <a:srgbClr val="C00000"/>
                </a:solidFill>
                <a:effectLst/>
              </a:rPr>
              <a:t>a new singleton type</a:t>
            </a:r>
            <a:r>
              <a:rPr lang="en-GB" sz="2200" b="0" i="0" u="none" strike="noStrike" dirty="0">
                <a:effectLst/>
              </a:rPr>
              <a:t>, which is </a:t>
            </a:r>
            <a:r>
              <a:rPr lang="en-GB" sz="2200" b="0" i="0" u="none" strike="noStrike" dirty="0">
                <a:solidFill>
                  <a:srgbClr val="C00000"/>
                </a:solidFill>
                <a:effectLst/>
              </a:rPr>
              <a:t>like a class </a:t>
            </a:r>
            <a:r>
              <a:rPr lang="en-GB" sz="2200" b="0" i="0" u="none" strike="noStrike" dirty="0">
                <a:effectLst/>
              </a:rPr>
              <a:t>that </a:t>
            </a:r>
            <a:r>
              <a:rPr lang="en-GB" sz="2200" b="0" i="0" u="none" strike="noStrike" dirty="0">
                <a:solidFill>
                  <a:srgbClr val="C00000"/>
                </a:solidFill>
                <a:effectLst/>
              </a:rPr>
              <a:t>only has a single named instance</a:t>
            </a:r>
            <a:r>
              <a:rPr lang="en-GB" sz="2200" b="0" i="0" u="none" strike="noStrike" dirty="0">
                <a:effectLst/>
              </a:rPr>
              <a:t>. </a:t>
            </a:r>
            <a:endParaRPr lang="en-FI" sz="2200" dirty="0"/>
          </a:p>
        </p:txBody>
      </p:sp>
      <p:sp>
        <p:nvSpPr>
          <p:cNvPr id="9" name="Frame 8">
            <a:extLst>
              <a:ext uri="{FF2B5EF4-FFF2-40B4-BE49-F238E27FC236}">
                <a16:creationId xmlns:a16="http://schemas.microsoft.com/office/drawing/2014/main" id="{1CCBDAEE-9A4A-F3B2-17C0-9077CA298EBA}"/>
              </a:ext>
            </a:extLst>
          </p:cNvPr>
          <p:cNvSpPr/>
          <p:nvPr/>
        </p:nvSpPr>
        <p:spPr>
          <a:xfrm>
            <a:off x="661977" y="5731607"/>
            <a:ext cx="3084523" cy="800100"/>
          </a:xfrm>
          <a:prstGeom prst="frame">
            <a:avLst>
              <a:gd name="adj1" fmla="val 3289"/>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solidFill>
                <a:schemeClr val="tx1"/>
              </a:solidFill>
            </a:endParaRPr>
          </a:p>
        </p:txBody>
      </p:sp>
      <p:pic>
        <p:nvPicPr>
          <p:cNvPr id="11" name="Picture 10" descr="Text&#10;&#10;Description automatically generated">
            <a:extLst>
              <a:ext uri="{FF2B5EF4-FFF2-40B4-BE49-F238E27FC236}">
                <a16:creationId xmlns:a16="http://schemas.microsoft.com/office/drawing/2014/main" id="{D887B454-6A3E-509C-92D4-8BAC345C4940}"/>
              </a:ext>
            </a:extLst>
          </p:cNvPr>
          <p:cNvPicPr>
            <a:picLocks noChangeAspect="1"/>
          </p:cNvPicPr>
          <p:nvPr/>
        </p:nvPicPr>
        <p:blipFill>
          <a:blip r:embed="rId5"/>
          <a:stretch>
            <a:fillRect/>
          </a:stretch>
        </p:blipFill>
        <p:spPr>
          <a:xfrm>
            <a:off x="7372946" y="880452"/>
            <a:ext cx="4527370" cy="5304183"/>
          </a:xfrm>
          <a:prstGeom prst="rect">
            <a:avLst/>
          </a:prstGeom>
        </p:spPr>
      </p:pic>
      <p:sp>
        <p:nvSpPr>
          <p:cNvPr id="12" name="TextBox 11">
            <a:extLst>
              <a:ext uri="{FF2B5EF4-FFF2-40B4-BE49-F238E27FC236}">
                <a16:creationId xmlns:a16="http://schemas.microsoft.com/office/drawing/2014/main" id="{74205427-2C87-D163-1762-3F10CFA536E8}"/>
              </a:ext>
            </a:extLst>
          </p:cNvPr>
          <p:cNvSpPr txBox="1"/>
          <p:nvPr/>
        </p:nvSpPr>
        <p:spPr>
          <a:xfrm>
            <a:off x="0" y="6581001"/>
            <a:ext cx="7118945" cy="276999"/>
          </a:xfrm>
          <a:prstGeom prst="rect">
            <a:avLst/>
          </a:prstGeom>
          <a:noFill/>
        </p:spPr>
        <p:txBody>
          <a:bodyPr wrap="square" rtlCol="0">
            <a:spAutoFit/>
          </a:bodyPr>
          <a:lstStyle/>
          <a:p>
            <a:r>
              <a:rPr lang="en-GB" sz="1200" dirty="0"/>
              <a:t>https://</a:t>
            </a:r>
            <a:r>
              <a:rPr lang="en-GB" sz="1200" dirty="0" err="1"/>
              <a:t>www.youtube.com</a:t>
            </a:r>
            <a:r>
              <a:rPr lang="en-GB" sz="1200" dirty="0"/>
              <a:t>/</a:t>
            </a:r>
            <a:r>
              <a:rPr lang="en-GB" sz="1200" dirty="0" err="1"/>
              <a:t>watch?v</a:t>
            </a:r>
            <a:r>
              <a:rPr lang="en-GB" sz="1200" dirty="0"/>
              <a:t>=8V6bMjThNo&amp;list=PLmtsMNDRU0BxryRX4wiwrTZ661xcp6VPM</a:t>
            </a:r>
            <a:endParaRPr lang="en-FI" sz="1200" dirty="0"/>
          </a:p>
        </p:txBody>
      </p:sp>
    </p:spTree>
    <p:extLst>
      <p:ext uri="{BB962C8B-B14F-4D97-AF65-F5344CB8AC3E}">
        <p14:creationId xmlns:p14="http://schemas.microsoft.com/office/powerpoint/2010/main" val="8091369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5025</TotalTime>
  <Words>1171</Words>
  <Application>Microsoft Macintosh PowerPoint</Application>
  <PresentationFormat>Widescreen</PresentationFormat>
  <Paragraphs>113</Paragraphs>
  <Slides>16</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-apple-system</vt:lpstr>
      <vt:lpstr>Arial</vt:lpstr>
      <vt:lpstr>Calibri</vt:lpstr>
      <vt:lpstr>Calibri Light</vt:lpstr>
      <vt:lpstr>Courier New</vt:lpstr>
      <vt:lpstr>ForoSans-Light</vt:lpstr>
      <vt:lpstr>Google Sans</vt:lpstr>
      <vt:lpstr>Times New Roman</vt:lpstr>
      <vt:lpstr>Office Theme</vt:lpstr>
      <vt:lpstr>Lecture 2  Functional Programming in Scala</vt:lpstr>
      <vt:lpstr>Scala as Functional Language</vt:lpstr>
      <vt:lpstr>Defining Scala Functions</vt:lpstr>
      <vt:lpstr>Defining Scala Functions</vt:lpstr>
      <vt:lpstr>Defining Scala Functions!</vt:lpstr>
      <vt:lpstr>Defining Scala Functions</vt:lpstr>
      <vt:lpstr>Class, Objects, Methods and Functions</vt:lpstr>
      <vt:lpstr>Class, Objects, Methods and Functions</vt:lpstr>
      <vt:lpstr>Class, Objects, Methods and Functions</vt:lpstr>
      <vt:lpstr>Lifting Methods</vt:lpstr>
      <vt:lpstr>Closure</vt:lpstr>
      <vt:lpstr>Closure!</vt:lpstr>
      <vt:lpstr>Closure!</vt:lpstr>
      <vt:lpstr>Closure!</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L1: Introduction to Databases</dc:title>
  <dc:creator>Iflaah Salman</dc:creator>
  <cp:lastModifiedBy>Iflaah Salman</cp:lastModifiedBy>
  <cp:revision>645</cp:revision>
  <dcterms:created xsi:type="dcterms:W3CDTF">2023-01-13T09:53:44Z</dcterms:created>
  <dcterms:modified xsi:type="dcterms:W3CDTF">2023-03-21T07:39:10Z</dcterms:modified>
</cp:coreProperties>
</file>

<file path=docProps/thumbnail.jpeg>
</file>